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84" r:id="rId4"/>
    <p:sldId id="258" r:id="rId5"/>
    <p:sldId id="261" r:id="rId6"/>
    <p:sldId id="262" r:id="rId7"/>
    <p:sldId id="260" r:id="rId8"/>
    <p:sldId id="259" r:id="rId9"/>
    <p:sldId id="263" r:id="rId10"/>
    <p:sldId id="277" r:id="rId11"/>
    <p:sldId id="279" r:id="rId12"/>
    <p:sldId id="280" r:id="rId13"/>
    <p:sldId id="273" r:id="rId14"/>
    <p:sldId id="275" r:id="rId15"/>
    <p:sldId id="265" r:id="rId16"/>
    <p:sldId id="272" r:id="rId17"/>
    <p:sldId id="28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D4221F-5042-4AB7-A215-77410171F4F6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D4221F-5042-4AB7-A215-77410171F4F6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D4221F-5042-4AB7-A215-77410171F4F6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D4221F-5042-4AB7-A215-77410171F4F6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D4221F-5042-4AB7-A215-77410171F4F6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D4221F-5042-4AB7-A215-77410171F4F6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D4221F-5042-4AB7-A215-77410171F4F6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D4221F-5042-4AB7-A215-77410171F4F6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D4221F-5042-4AB7-A215-77410171F4F6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D4221F-5042-4AB7-A215-77410171F4F6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D4221F-5042-4AB7-A215-77410171F4F6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2D4221F-5042-4AB7-A215-77410171F4F6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80A261B-7EFA-427F-AA17-0F847F4713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ic.academic.ru/dic.nsf/ruwiki/6161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315904" cy="314111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Трансплантация </a:t>
            </a:r>
            <a:r>
              <a:rPr lang="ru-RU" dirty="0" err="1" smtClean="0"/>
              <a:t>механизмі</a:t>
            </a:r>
            <a:r>
              <a:rPr lang="ru-RU" dirty="0" smtClean="0"/>
              <a:t>.  </a:t>
            </a:r>
            <a:r>
              <a:rPr lang="ru-RU" dirty="0" err="1" smtClean="0"/>
              <a:t>Трансплантантты</a:t>
            </a:r>
            <a:r>
              <a:rPr lang="ru-RU" dirty="0" smtClean="0"/>
              <a:t> </a:t>
            </a:r>
            <a:r>
              <a:rPr lang="ru-RU" dirty="0" err="1" smtClean="0"/>
              <a:t>қабылдамау</a:t>
            </a:r>
            <a:r>
              <a:rPr lang="ru-RU" dirty="0" smtClean="0"/>
              <a:t> </a:t>
            </a:r>
            <a:r>
              <a:rPr lang="ru-RU" dirty="0" err="1" smtClean="0"/>
              <a:t>реакциясы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4293096"/>
            <a:ext cx="34563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solidFill>
                <a:schemeClr val="tx2"/>
              </a:solidFill>
            </a:endParaRPr>
          </a:p>
          <a:p>
            <a:endParaRPr lang="ru-RU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90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effectLst/>
              </a:rPr>
              <a:t>Трансплантационды</a:t>
            </a:r>
            <a:r>
              <a:rPr lang="ru-RU" b="1" dirty="0" smtClean="0">
                <a:effectLst/>
              </a:rPr>
              <a:t> </a:t>
            </a:r>
            <a:r>
              <a:rPr lang="ru-RU" b="1" dirty="0">
                <a:effectLst/>
              </a:rPr>
              <a:t>иммунитет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/>
              <a:t>Тері</a:t>
            </a:r>
            <a:r>
              <a:rPr lang="ru-RU" dirty="0"/>
              <a:t> </a:t>
            </a:r>
            <a:r>
              <a:rPr lang="ru-RU" dirty="0" err="1"/>
              <a:t>трансплантаттары</a:t>
            </a:r>
            <a:r>
              <a:rPr lang="ru-RU" dirty="0"/>
              <a:t> </a:t>
            </a:r>
            <a:r>
              <a:rPr lang="ru-RU" dirty="0" err="1"/>
              <a:t>мысалында</a:t>
            </a:r>
            <a:r>
              <a:rPr lang="ru-RU" dirty="0"/>
              <a:t> </a:t>
            </a:r>
            <a:r>
              <a:rPr lang="ru-RU" dirty="0" err="1"/>
              <a:t>аллогендік</a:t>
            </a:r>
            <a:r>
              <a:rPr lang="ru-RU" dirty="0"/>
              <a:t> </a:t>
            </a:r>
            <a:r>
              <a:rPr lang="ru-RU" dirty="0" err="1"/>
              <a:t>тіндердің</a:t>
            </a:r>
            <a:r>
              <a:rPr lang="ru-RU" dirty="0"/>
              <a:t> бас </a:t>
            </a:r>
            <a:r>
              <a:rPr lang="ru-RU" dirty="0" err="1"/>
              <a:t>тарту</a:t>
            </a:r>
            <a:r>
              <a:rPr lang="ru-RU" dirty="0"/>
              <a:t> </a:t>
            </a:r>
            <a:r>
              <a:rPr lang="ru-RU" dirty="0" err="1"/>
              <a:t>феноменологиясын</a:t>
            </a:r>
            <a:r>
              <a:rPr lang="ru-RU" dirty="0"/>
              <a:t> </a:t>
            </a:r>
            <a:r>
              <a:rPr lang="ru-RU" dirty="0" err="1"/>
              <a:t>қарастырайық</a:t>
            </a:r>
            <a:r>
              <a:rPr lang="ru-RU" dirty="0"/>
              <a:t>. </a:t>
            </a:r>
            <a:r>
              <a:rPr lang="ru-RU" dirty="0" err="1"/>
              <a:t>Тері</a:t>
            </a:r>
            <a:r>
              <a:rPr lang="ru-RU" dirty="0"/>
              <a:t> </a:t>
            </a:r>
            <a:r>
              <a:rPr lang="ru-RU" dirty="0" err="1"/>
              <a:t>кесіндісін</a:t>
            </a:r>
            <a:r>
              <a:rPr lang="ru-RU" dirty="0"/>
              <a:t> </a:t>
            </a:r>
            <a:r>
              <a:rPr lang="ru-RU" dirty="0" err="1"/>
              <a:t>салғаннан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 smtClean="0"/>
              <a:t>васкуляризация</a:t>
            </a:r>
            <a:r>
              <a:rPr lang="ru-RU" dirty="0" smtClean="0"/>
              <a:t> (</a:t>
            </a:r>
            <a:r>
              <a:rPr lang="ru-RU" dirty="0" err="1" smtClean="0"/>
              <a:t>тамырлардың</a:t>
            </a:r>
            <a:r>
              <a:rPr lang="ru-RU" dirty="0" smtClean="0"/>
              <a:t> </a:t>
            </a:r>
            <a:r>
              <a:rPr lang="ru-RU" dirty="0" err="1" smtClean="0"/>
              <a:t>пайда</a:t>
            </a:r>
            <a:r>
              <a:rPr lang="ru-RU" dirty="0" smtClean="0"/>
              <a:t> </a:t>
            </a:r>
            <a:r>
              <a:rPr lang="ru-RU" dirty="0" err="1" smtClean="0"/>
              <a:t>болуы</a:t>
            </a:r>
            <a:r>
              <a:rPr lang="ru-RU" dirty="0" smtClean="0"/>
              <a:t>) </a:t>
            </a:r>
            <a:r>
              <a:rPr lang="ru-RU" dirty="0" err="1" smtClean="0"/>
              <a:t>жүреді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процесс </a:t>
            </a:r>
            <a:r>
              <a:rPr lang="ru-RU" dirty="0" err="1"/>
              <a:t>негізінен</a:t>
            </a:r>
            <a:r>
              <a:rPr lang="ru-RU" dirty="0"/>
              <a:t> 3-4 </a:t>
            </a:r>
            <a:r>
              <a:rPr lang="ru-RU" dirty="0" err="1" smtClean="0"/>
              <a:t>тәулікте</a:t>
            </a:r>
            <a:r>
              <a:rPr lang="ru-RU" dirty="0" smtClean="0"/>
              <a:t> </a:t>
            </a:r>
            <a:r>
              <a:rPr lang="ru-RU" dirty="0" err="1" smtClean="0"/>
              <a:t>аяқталады</a:t>
            </a:r>
            <a:r>
              <a:rPr lang="ru-RU" dirty="0" smtClean="0"/>
              <a:t>. </a:t>
            </a:r>
            <a:r>
              <a:rPr lang="ru-RU" dirty="0"/>
              <a:t>5-7 </a:t>
            </a:r>
            <a:r>
              <a:rPr lang="ru-RU" dirty="0" err="1"/>
              <a:t>тәуліктен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 </a:t>
            </a:r>
            <a:r>
              <a:rPr lang="ru-RU" dirty="0" err="1"/>
              <a:t>ағзаның</a:t>
            </a:r>
            <a:r>
              <a:rPr lang="ru-RU" dirty="0"/>
              <a:t> </a:t>
            </a:r>
            <a:r>
              <a:rPr lang="ru-RU" dirty="0" err="1"/>
              <a:t>иммундық</a:t>
            </a:r>
            <a:r>
              <a:rPr lang="ru-RU" dirty="0"/>
              <a:t> </a:t>
            </a:r>
            <a:r>
              <a:rPr lang="ru-RU" dirty="0" err="1"/>
              <a:t>реакциясының</a:t>
            </a:r>
            <a:r>
              <a:rPr lang="ru-RU" dirty="0"/>
              <a:t> </a:t>
            </a:r>
            <a:r>
              <a:rPr lang="ru-RU" dirty="0" err="1"/>
              <a:t>белгілері</a:t>
            </a:r>
            <a:r>
              <a:rPr lang="ru-RU" dirty="0"/>
              <a:t> </a:t>
            </a:r>
            <a:r>
              <a:rPr lang="ru-RU" dirty="0" err="1"/>
              <a:t>байқалады</a:t>
            </a:r>
            <a:r>
              <a:rPr lang="ru-RU" dirty="0"/>
              <a:t> — </a:t>
            </a:r>
            <a:r>
              <a:rPr lang="ru-RU" dirty="0" err="1"/>
              <a:t>лоскуттың</a:t>
            </a:r>
            <a:r>
              <a:rPr lang="ru-RU" dirty="0"/>
              <a:t> </a:t>
            </a:r>
            <a:r>
              <a:rPr lang="ru-RU" dirty="0" err="1"/>
              <a:t>мононуклеарамен</a:t>
            </a:r>
            <a:r>
              <a:rPr lang="ru-RU" dirty="0"/>
              <a:t> </a:t>
            </a:r>
            <a:r>
              <a:rPr lang="ru-RU" dirty="0" err="1" smtClean="0"/>
              <a:t>инфильтрациясы</a:t>
            </a:r>
            <a:r>
              <a:rPr lang="ru-RU" dirty="0" smtClean="0"/>
              <a:t> (</a:t>
            </a:r>
            <a:r>
              <a:rPr lang="ru-RU" dirty="0" err="1" smtClean="0"/>
              <a:t>иммундық</a:t>
            </a:r>
            <a:r>
              <a:rPr lang="ru-RU" dirty="0" smtClean="0"/>
              <a:t> </a:t>
            </a:r>
            <a:r>
              <a:rPr lang="ru-RU" dirty="0" err="1" smtClean="0"/>
              <a:t>жасушалардың</a:t>
            </a:r>
            <a:r>
              <a:rPr lang="ru-RU" dirty="0" smtClean="0"/>
              <a:t> </a:t>
            </a:r>
            <a:r>
              <a:rPr lang="ru-RU" dirty="0" err="1" smtClean="0"/>
              <a:t>жинақталуы</a:t>
            </a:r>
            <a:r>
              <a:rPr lang="ru-RU" dirty="0"/>
              <a:t>)</a:t>
            </a:r>
            <a:r>
              <a:rPr lang="ru-RU" dirty="0" smtClean="0"/>
              <a:t>, </a:t>
            </a:r>
            <a:r>
              <a:rPr lang="ru-RU" dirty="0" err="1"/>
              <a:t>иммундық</a:t>
            </a:r>
            <a:r>
              <a:rPr lang="ru-RU" dirty="0"/>
              <a:t> </a:t>
            </a:r>
            <a:r>
              <a:rPr lang="ru-RU" dirty="0" err="1"/>
              <a:t>қабынудың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058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МНС </a:t>
            </a:r>
            <a:r>
              <a:rPr lang="ru-RU" dirty="0" err="1" smtClean="0"/>
              <a:t>гендері</a:t>
            </a:r>
            <a:r>
              <a:rPr lang="ru-RU" dirty="0" smtClean="0"/>
              <a:t> </a:t>
            </a:r>
            <a:r>
              <a:rPr lang="ru-RU" dirty="0" err="1"/>
              <a:t>бойынша</a:t>
            </a:r>
            <a:r>
              <a:rPr lang="ru-RU" dirty="0"/>
              <a:t> донор мен реципиент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айырмашылық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бас </a:t>
            </a:r>
            <a:r>
              <a:rPr lang="ru-RU" dirty="0" err="1"/>
              <a:t>тарту</a:t>
            </a:r>
            <a:r>
              <a:rPr lang="ru-RU" dirty="0"/>
              <a:t> 10-12 </a:t>
            </a:r>
            <a:r>
              <a:rPr lang="ru-RU" dirty="0" err="1"/>
              <a:t>тәулікке</a:t>
            </a:r>
            <a:r>
              <a:rPr lang="ru-RU" dirty="0"/>
              <a:t> </a:t>
            </a:r>
            <a:r>
              <a:rPr lang="ru-RU" dirty="0" err="1"/>
              <a:t>жүргізіледі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тамырлары</a:t>
            </a:r>
            <a:r>
              <a:rPr lang="ru-RU" dirty="0"/>
              <a:t> </a:t>
            </a:r>
            <a:r>
              <a:rPr lang="ru-RU" dirty="0" err="1"/>
              <a:t>тромбозының</a:t>
            </a:r>
            <a:r>
              <a:rPr lang="ru-RU" dirty="0"/>
              <a:t>, </a:t>
            </a:r>
            <a:r>
              <a:rPr lang="ru-RU" dirty="0" err="1"/>
              <a:t>тіннің</a:t>
            </a:r>
            <a:r>
              <a:rPr lang="ru-RU" dirty="0"/>
              <a:t> </a:t>
            </a:r>
            <a:r>
              <a:rPr lang="ru-RU" dirty="0" err="1"/>
              <a:t>некрозының</a:t>
            </a:r>
            <a:r>
              <a:rPr lang="ru-RU" dirty="0"/>
              <a:t>, </a:t>
            </a:r>
            <a:r>
              <a:rPr lang="ru-RU" dirty="0" err="1"/>
              <a:t>кебудің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трансплантаттың</a:t>
            </a:r>
            <a:r>
              <a:rPr lang="ru-RU" dirty="0"/>
              <a:t> </a:t>
            </a:r>
            <a:r>
              <a:rPr lang="ru-RU" dirty="0" err="1"/>
              <a:t>жатырдан</a:t>
            </a:r>
            <a:r>
              <a:rPr lang="ru-RU" dirty="0"/>
              <a:t> </a:t>
            </a:r>
            <a:r>
              <a:rPr lang="ru-RU" dirty="0" err="1"/>
              <a:t>бөлінуінің</a:t>
            </a:r>
            <a:r>
              <a:rPr lang="ru-RU" dirty="0"/>
              <a:t> </a:t>
            </a:r>
            <a:r>
              <a:rPr lang="ru-RU" dirty="0" err="1"/>
              <a:t>салдарынан</a:t>
            </a:r>
            <a:r>
              <a:rPr lang="ru-RU" dirty="0"/>
              <a:t> </a:t>
            </a:r>
            <a:r>
              <a:rPr lang="ru-RU" dirty="0" err="1" smtClean="0"/>
              <a:t>трансплантатқа</a:t>
            </a:r>
            <a:r>
              <a:rPr lang="ru-RU" dirty="0" smtClean="0"/>
              <a:t> </a:t>
            </a:r>
            <a:r>
              <a:rPr lang="ru-RU" dirty="0" err="1" smtClean="0"/>
              <a:t>пайдалы</a:t>
            </a:r>
            <a:r>
              <a:rPr lang="ru-RU" dirty="0" smtClean="0"/>
              <a:t> </a:t>
            </a:r>
            <a:r>
              <a:rPr lang="ru-RU" dirty="0" err="1" smtClean="0"/>
              <a:t>заттардың</a:t>
            </a:r>
            <a:r>
              <a:rPr lang="ru-RU" dirty="0" smtClean="0"/>
              <a:t> </a:t>
            </a:r>
            <a:r>
              <a:rPr lang="ru-RU" dirty="0" err="1" smtClean="0"/>
              <a:t>тасымалы</a:t>
            </a:r>
            <a:r>
              <a:rPr lang="ru-RU" dirty="0" smtClean="0"/>
              <a:t> </a:t>
            </a:r>
            <a:r>
              <a:rPr lang="ru-RU" dirty="0" err="1" smtClean="0"/>
              <a:t>келмейді</a:t>
            </a:r>
            <a:r>
              <a:rPr lang="ru-RU" dirty="0"/>
              <a:t>. </a:t>
            </a:r>
            <a:r>
              <a:rPr lang="ru-RU" dirty="0" err="1" smtClean="0"/>
              <a:t>Гистоүйлесімділік</a:t>
            </a:r>
            <a:r>
              <a:rPr lang="ru-RU" dirty="0" smtClean="0"/>
              <a:t> </a:t>
            </a:r>
            <a:r>
              <a:rPr lang="ru-RU" dirty="0" err="1"/>
              <a:t>әлсіз</a:t>
            </a:r>
            <a:r>
              <a:rPr lang="ru-RU" dirty="0"/>
              <a:t> </a:t>
            </a:r>
            <a:r>
              <a:rPr lang="ru-RU" dirty="0" err="1" smtClean="0"/>
              <a:t>локустары</a:t>
            </a:r>
            <a:r>
              <a:rPr lang="ru-RU" dirty="0" smtClean="0"/>
              <a:t> 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айырмашылығы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реакция </a:t>
            </a:r>
            <a:r>
              <a:rPr lang="ru-RU" dirty="0" err="1"/>
              <a:t>баяу</a:t>
            </a:r>
            <a:r>
              <a:rPr lang="ru-RU" dirty="0"/>
              <a:t> </a:t>
            </a:r>
            <a:r>
              <a:rPr lang="ru-RU" dirty="0" err="1"/>
              <a:t>дамиды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кейде</a:t>
            </a:r>
            <a:r>
              <a:rPr lang="ru-RU" dirty="0"/>
              <a:t> трансплантат </a:t>
            </a:r>
            <a:r>
              <a:rPr lang="ru-RU" dirty="0" err="1"/>
              <a:t>жасушаларын</a:t>
            </a:r>
            <a:r>
              <a:rPr lang="ru-RU" dirty="0"/>
              <a:t> </a:t>
            </a:r>
            <a:r>
              <a:rPr lang="ru-RU" dirty="0" err="1"/>
              <a:t>біртіндеп</a:t>
            </a:r>
            <a:r>
              <a:rPr lang="ru-RU" dirty="0"/>
              <a:t> </a:t>
            </a:r>
            <a:r>
              <a:rPr lang="ru-RU" dirty="0" err="1" smtClean="0"/>
              <a:t>жойылып</a:t>
            </a:r>
            <a:r>
              <a:rPr lang="ru-RU" dirty="0"/>
              <a:t>, </a:t>
            </a:r>
            <a:r>
              <a:rPr lang="ru-RU" dirty="0" err="1"/>
              <a:t>бірнеше</a:t>
            </a:r>
            <a:r>
              <a:rPr lang="ru-RU" dirty="0"/>
              <a:t> ай </a:t>
            </a:r>
            <a:r>
              <a:rPr lang="ru-RU" dirty="0" err="1"/>
              <a:t>бойы</a:t>
            </a:r>
            <a:r>
              <a:rPr lang="ru-RU" dirty="0"/>
              <a:t> </a:t>
            </a:r>
            <a:r>
              <a:rPr lang="ru-RU" dirty="0" err="1"/>
              <a:t>иесінің</a:t>
            </a:r>
            <a:r>
              <a:rPr lang="ru-RU" dirty="0"/>
              <a:t> </a:t>
            </a:r>
            <a:r>
              <a:rPr lang="ru-RU" dirty="0" err="1"/>
              <a:t>жасушаларымен</a:t>
            </a:r>
            <a:r>
              <a:rPr lang="ru-RU" dirty="0"/>
              <a:t> </a:t>
            </a:r>
            <a:r>
              <a:rPr lang="ru-RU" dirty="0" err="1"/>
              <a:t>алмастыра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 </a:t>
            </a:r>
            <a:r>
              <a:rPr lang="ru-RU" dirty="0" err="1"/>
              <a:t>созылмалы</a:t>
            </a:r>
            <a:r>
              <a:rPr lang="ru-RU" dirty="0"/>
              <a:t> </a:t>
            </a:r>
            <a:r>
              <a:rPr lang="ru-RU" dirty="0" err="1"/>
              <a:t>түрге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055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2440" y="188640"/>
            <a:ext cx="7530040" cy="850106"/>
          </a:xfrm>
        </p:spPr>
        <p:txBody>
          <a:bodyPr>
            <a:normAutofit/>
          </a:bodyPr>
          <a:lstStyle/>
          <a:p>
            <a:r>
              <a:rPr lang="ru-RU" dirty="0" err="1" smtClean="0"/>
              <a:t>Трансплантационды</a:t>
            </a:r>
            <a:r>
              <a:rPr lang="ru-RU" dirty="0" smtClean="0"/>
              <a:t> </a:t>
            </a:r>
            <a:r>
              <a:rPr lang="ru-RU" dirty="0"/>
              <a:t>реакция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5022" y="1124744"/>
            <a:ext cx="7403440" cy="1296144"/>
          </a:xfrm>
        </p:spPr>
        <p:txBody>
          <a:bodyPr>
            <a:normAutofit/>
          </a:bodyPr>
          <a:lstStyle/>
          <a:p>
            <a:r>
              <a:rPr lang="ru-RU" dirty="0" err="1" smtClean="0"/>
              <a:t>Лимфоциттердің</a:t>
            </a:r>
            <a:r>
              <a:rPr lang="ru-RU" dirty="0" smtClean="0"/>
              <a:t> </a:t>
            </a:r>
            <a:r>
              <a:rPr lang="ru-RU" dirty="0" err="1" smtClean="0"/>
              <a:t>көмегімен</a:t>
            </a:r>
            <a:r>
              <a:rPr lang="ru-RU" dirty="0" smtClean="0"/>
              <a:t> </a:t>
            </a:r>
            <a:r>
              <a:rPr lang="ru-RU" dirty="0" err="1" smtClean="0"/>
              <a:t>ісек</a:t>
            </a:r>
            <a:r>
              <a:rPr lang="ru-RU" dirty="0" smtClean="0"/>
              <a:t> </a:t>
            </a:r>
            <a:r>
              <a:rPr lang="ru-RU" dirty="0" err="1" smtClean="0"/>
              <a:t>асырылады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48365" y="3068960"/>
            <a:ext cx="32989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трансплантат </a:t>
            </a:r>
            <a:r>
              <a:rPr lang="ru-RU" sz="2400" dirty="0" err="1"/>
              <a:t>жасушаларының</a:t>
            </a:r>
            <a:r>
              <a:rPr lang="ru-RU" sz="2400" dirty="0"/>
              <a:t> </a:t>
            </a:r>
            <a:r>
              <a:rPr lang="ru-RU" sz="2400" dirty="0" err="1"/>
              <a:t>өліміне</a:t>
            </a:r>
            <a:r>
              <a:rPr lang="ru-RU" sz="2400" dirty="0"/>
              <a:t> </a:t>
            </a:r>
            <a:r>
              <a:rPr lang="ru-RU" sz="2400" dirty="0" err="1"/>
              <a:t>жауапты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әсерлі</a:t>
            </a:r>
            <a:r>
              <a:rPr lang="ru-RU" sz="2400" dirty="0"/>
              <a:t> </a:t>
            </a:r>
            <a:r>
              <a:rPr lang="ru-RU" sz="2400" dirty="0" err="1"/>
              <a:t>жасушалар</a:t>
            </a:r>
            <a:r>
              <a:rPr lang="ru-RU" sz="2400" dirty="0"/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табылады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35517" y="3068960"/>
            <a:ext cx="3851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трофиканың</a:t>
            </a:r>
            <a:r>
              <a:rPr lang="ru-RU" sz="2000" dirty="0"/>
              <a:t> </a:t>
            </a:r>
            <a:r>
              <a:rPr lang="ru-RU" sz="2000" dirty="0" err="1"/>
              <a:t>бұзылуы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туа</a:t>
            </a:r>
            <a:r>
              <a:rPr lang="ru-RU" sz="2000" dirty="0"/>
              <a:t> </a:t>
            </a:r>
            <a:r>
              <a:rPr lang="ru-RU" sz="2000" dirty="0" err="1"/>
              <a:t>біткен</a:t>
            </a:r>
            <a:r>
              <a:rPr lang="ru-RU" sz="2000" dirty="0"/>
              <a:t> иммунитет </a:t>
            </a:r>
            <a:r>
              <a:rPr lang="ru-RU" sz="2000" dirty="0" err="1"/>
              <a:t>факторларының</a:t>
            </a:r>
            <a:r>
              <a:rPr lang="ru-RU" sz="2000" dirty="0"/>
              <a:t> </a:t>
            </a:r>
            <a:r>
              <a:rPr lang="ru-RU" sz="2000" dirty="0" err="1"/>
              <a:t>белсендірілуі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 </a:t>
            </a:r>
            <a:r>
              <a:rPr lang="ru-RU" sz="2000" dirty="0" err="1"/>
              <a:t>қайта</a:t>
            </a:r>
            <a:r>
              <a:rPr lang="ru-RU" sz="2000" dirty="0"/>
              <a:t> </a:t>
            </a:r>
            <a:r>
              <a:rPr lang="ru-RU" sz="2000" dirty="0" err="1"/>
              <a:t>отырғызылған</a:t>
            </a:r>
            <a:r>
              <a:rPr lang="ru-RU" sz="2000" dirty="0"/>
              <a:t> </a:t>
            </a:r>
            <a:r>
              <a:rPr lang="ru-RU" sz="2000" dirty="0" err="1"/>
              <a:t>тіннің</a:t>
            </a:r>
            <a:r>
              <a:rPr lang="ru-RU" sz="2000" dirty="0"/>
              <a:t> </a:t>
            </a:r>
            <a:r>
              <a:rPr lang="ru-RU" sz="2000" dirty="0" err="1"/>
              <a:t>өлуіне</a:t>
            </a:r>
            <a:r>
              <a:rPr lang="ru-RU" sz="2000" dirty="0"/>
              <a:t> </a:t>
            </a:r>
            <a:r>
              <a:rPr lang="ru-RU" sz="2000" dirty="0" err="1"/>
              <a:t>ықпал</a:t>
            </a:r>
            <a:r>
              <a:rPr lang="ru-RU" sz="2000" dirty="0"/>
              <a:t> </a:t>
            </a:r>
            <a:r>
              <a:rPr lang="ru-RU" sz="2000" dirty="0" err="1"/>
              <a:t>ететін</a:t>
            </a:r>
            <a:r>
              <a:rPr lang="ru-RU" sz="2000" dirty="0"/>
              <a:t> </a:t>
            </a:r>
            <a:r>
              <a:rPr lang="ru-RU" sz="2000" dirty="0" err="1"/>
              <a:t>иммундық</a:t>
            </a:r>
            <a:r>
              <a:rPr lang="ru-RU" sz="2000" dirty="0"/>
              <a:t> </a:t>
            </a:r>
            <a:r>
              <a:rPr lang="ru-RU" sz="2000" dirty="0" err="1"/>
              <a:t>қабынудың</a:t>
            </a:r>
            <a:r>
              <a:rPr lang="ru-RU" sz="2000" dirty="0"/>
              <a:t> </a:t>
            </a:r>
            <a:r>
              <a:rPr lang="ru-RU" sz="2000" dirty="0" err="1"/>
              <a:t>дамуын</a:t>
            </a:r>
            <a:r>
              <a:rPr lang="ru-RU" sz="2000" dirty="0"/>
              <a:t> </a:t>
            </a:r>
            <a:r>
              <a:rPr lang="ru-RU" sz="2000" dirty="0" err="1"/>
              <a:t>қамтамасыз</a:t>
            </a:r>
            <a:r>
              <a:rPr lang="ru-RU" sz="2000" dirty="0"/>
              <a:t> </a:t>
            </a:r>
            <a:r>
              <a:rPr lang="ru-RU" sz="2000" dirty="0" err="1"/>
              <a:t>етеді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74493" y="2417383"/>
            <a:ext cx="33739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CD4</a:t>
            </a:r>
            <a:r>
              <a:rPr lang="ru-RU" sz="2800" dirty="0" smtClean="0"/>
              <a:t>+ Т-лимфоцит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96337" y="2417383"/>
            <a:ext cx="38030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CD8</a:t>
            </a:r>
            <a:r>
              <a:rPr lang="ru-RU" sz="2800" dirty="0" smtClean="0"/>
              <a:t>+ Т-</a:t>
            </a:r>
            <a:r>
              <a:rPr lang="ru-RU" sz="2800" dirty="0" err="1" smtClean="0"/>
              <a:t>лимфоциттер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48365" y="5785159"/>
            <a:ext cx="75390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Т-</a:t>
            </a:r>
            <a:r>
              <a:rPr lang="ru-RU" sz="2000" dirty="0" err="1"/>
              <a:t>жасушалар</a:t>
            </a:r>
            <a:r>
              <a:rPr lang="ru-RU" sz="2000" dirty="0"/>
              <a:t> МНС </a:t>
            </a:r>
            <a:r>
              <a:rPr lang="ru-RU" sz="2000" dirty="0" err="1"/>
              <a:t>молекулаларын</a:t>
            </a:r>
            <a:r>
              <a:rPr lang="ru-RU" sz="2000" dirty="0"/>
              <a:t> </a:t>
            </a:r>
            <a:r>
              <a:rPr lang="ru-RU" sz="2000" dirty="0" err="1"/>
              <a:t>екі</a:t>
            </a:r>
            <a:r>
              <a:rPr lang="ru-RU" sz="2000" dirty="0"/>
              <a:t> </a:t>
            </a:r>
            <a:r>
              <a:rPr lang="ru-RU" sz="2000" dirty="0" err="1"/>
              <a:t>түрлі</a:t>
            </a:r>
            <a:r>
              <a:rPr lang="ru-RU" sz="2000" dirty="0"/>
              <a:t> </a:t>
            </a:r>
            <a:r>
              <a:rPr lang="ru-RU" sz="2000" dirty="0" err="1"/>
              <a:t>механизмнің</a:t>
            </a:r>
            <a:r>
              <a:rPr lang="ru-RU" sz="2000" dirty="0"/>
              <a:t> — тура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тікелей</a:t>
            </a:r>
            <a:r>
              <a:rPr lang="ru-RU" sz="2000" dirty="0"/>
              <a:t> </a:t>
            </a:r>
            <a:r>
              <a:rPr lang="ru-RU" sz="2000" dirty="0" err="1"/>
              <a:t>емес</a:t>
            </a:r>
            <a:r>
              <a:rPr lang="ru-RU" sz="2000" dirty="0"/>
              <a:t> </a:t>
            </a:r>
            <a:r>
              <a:rPr lang="ru-RU" sz="2000" dirty="0" err="1"/>
              <a:t>көмегімен</a:t>
            </a:r>
            <a:r>
              <a:rPr lang="ru-RU" sz="2000" dirty="0"/>
              <a:t> </a:t>
            </a:r>
            <a:r>
              <a:rPr lang="ru-RU" sz="2000" dirty="0" err="1"/>
              <a:t>тани</a:t>
            </a:r>
            <a:r>
              <a:rPr lang="ru-RU" sz="2000" dirty="0"/>
              <a:t> </a:t>
            </a:r>
            <a:r>
              <a:rPr lang="ru-RU" sz="2000" dirty="0" err="1"/>
              <a:t>алады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235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92130"/>
              </p:ext>
            </p:extLst>
          </p:nvPr>
        </p:nvGraphicFramePr>
        <p:xfrm>
          <a:off x="1465892" y="260649"/>
          <a:ext cx="6850523" cy="44597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50523"/>
              </a:tblGrid>
              <a:tr h="4459790">
                <a:tc>
                  <a:txBody>
                    <a:bodyPr/>
                    <a:lstStyle/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r>
                        <a:rPr lang="kk-KZ" sz="2400" dirty="0" smtClean="0">
                          <a:effectLst/>
                        </a:rPr>
                        <a:t>Тікелей тану</a:t>
                      </a: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 smtClean="0">
                        <a:effectLst/>
                      </a:endParaRPr>
                    </a:p>
                    <a:p>
                      <a:pPr marL="285750" indent="-285750" algn="ctr">
                        <a:lnSpc>
                          <a:spcPts val="850"/>
                        </a:lnSpc>
                        <a:spcAft>
                          <a:spcPts val="0"/>
                        </a:spcAft>
                        <a:buAutoNum type="romanUcPeriod"/>
                      </a:pPr>
                      <a:endParaRPr lang="ru-RU" sz="2400" dirty="0">
                        <a:effectLst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Распознавание Т- клеткой реципиента МНС донора</a:t>
                      </a:r>
                      <a:endParaRPr lang="ru-RU" sz="2400" dirty="0"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712" y="662403"/>
            <a:ext cx="5900655" cy="303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35100" y="3721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23066" y="4437112"/>
            <a:ext cx="78178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Прямое распознавание МНС-антигенов чаще реализуется при актива­ции </a:t>
            </a:r>
            <a:r>
              <a:rPr lang="en-US" dirty="0" smtClean="0"/>
              <a:t>CD8</a:t>
            </a:r>
            <a:r>
              <a:rPr lang="ru-RU" dirty="0" smtClean="0"/>
              <a:t>+ </a:t>
            </a:r>
            <a:r>
              <a:rPr lang="ru-RU" dirty="0"/>
              <a:t>Т-клеток. В этом случае ТСК непосредственно взаимодействует с аллогенной молекулой МНС. Вероятно, источником антигенного сигнала</a:t>
            </a:r>
          </a:p>
          <a:p>
            <a:r>
              <a:rPr lang="ru-RU" dirty="0"/>
              <a:t>служит клетка-пассажир — аллогенная дендритная клетка, которая сама представляет молекулу МНС класса </a:t>
            </a:r>
            <a:r>
              <a:rPr lang="ru-RU" dirty="0" smtClean="0"/>
              <a:t>I</a:t>
            </a:r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ru-RU" dirty="0"/>
              <a:t>Т-лимфоциту реципиента. Полагают, что в этом процессе основную роль играет распознавание не антигенного </a:t>
            </a:r>
            <a:r>
              <a:rPr lang="ru-RU" dirty="0" smtClean="0"/>
              <a:t>пептида, </a:t>
            </a:r>
            <a:r>
              <a:rPr lang="ru-RU" dirty="0"/>
              <a:t>а особенностей структу­ры молекулы МНС, отличающейся от МНС хозяина. </a:t>
            </a:r>
          </a:p>
        </p:txBody>
      </p:sp>
    </p:spTree>
    <p:extLst>
      <p:ext uri="{BB962C8B-B14F-4D97-AF65-F5344CB8AC3E}">
        <p14:creationId xmlns:p14="http://schemas.microsoft.com/office/powerpoint/2010/main" val="308644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552701"/>
              </p:ext>
            </p:extLst>
          </p:nvPr>
        </p:nvGraphicFramePr>
        <p:xfrm>
          <a:off x="2051720" y="404664"/>
          <a:ext cx="5544616" cy="4320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44616"/>
              </a:tblGrid>
              <a:tr h="432048">
                <a:tc>
                  <a:txBody>
                    <a:bodyPr/>
                    <a:lstStyle/>
                    <a:p>
                      <a:pPr algn="l">
                        <a:lnSpc>
                          <a:spcPts val="850"/>
                        </a:lnSpc>
                        <a:spcAft>
                          <a:spcPts val="0"/>
                        </a:spcAft>
                      </a:pPr>
                      <a:r>
                        <a:rPr lang="kk-KZ" sz="3200" dirty="0" smtClean="0">
                          <a:effectLst/>
                          <a:latin typeface="Arial Unicode MS"/>
                          <a:cs typeface="Times New Roman"/>
                        </a:rPr>
                        <a:t>2 Тікелей</a:t>
                      </a:r>
                      <a:r>
                        <a:rPr lang="kk-KZ" sz="3200" baseline="0" dirty="0" smtClean="0">
                          <a:effectLst/>
                          <a:latin typeface="Arial Unicode MS"/>
                          <a:cs typeface="Times New Roman"/>
                        </a:rPr>
                        <a:t> емес тану</a:t>
                      </a:r>
                      <a:endParaRPr lang="ru-RU" sz="3200" dirty="0">
                        <a:effectLst/>
                        <a:latin typeface="Arial Unicode MS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32950"/>
            <a:ext cx="4268766" cy="221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896" y="932949"/>
            <a:ext cx="4068724" cy="221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435100" y="35417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42251" y="4365104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молекула МНС вместе с другими молекулами аллогенных клеток поступает в дендритные клетки путем </a:t>
            </a:r>
            <a:r>
              <a:rPr lang="ru-RU" sz="1600" dirty="0" err="1" smtClean="0"/>
              <a:t>эндоцитоза</a:t>
            </a:r>
            <a:r>
              <a:rPr lang="ru-RU" sz="1600" dirty="0" smtClean="0"/>
              <a:t>, расщепляется в их </a:t>
            </a:r>
            <a:r>
              <a:rPr lang="ru-RU" sz="1600" dirty="0" err="1" smtClean="0"/>
              <a:t>эндосомах</a:t>
            </a:r>
            <a:r>
              <a:rPr lang="ru-RU" sz="1600" dirty="0" smtClean="0"/>
              <a:t> и включается в состав моле­кул МНС-</a:t>
            </a:r>
            <a:r>
              <a:rPr lang="en-US" sz="1600" dirty="0" smtClean="0"/>
              <a:t>II</a:t>
            </a:r>
            <a:r>
              <a:rPr lang="ru-RU" sz="1600" dirty="0" smtClean="0"/>
              <a:t>. Такой путь презентации обычно реализуется при активации </a:t>
            </a:r>
            <a:r>
              <a:rPr lang="en-US" sz="1600" dirty="0" smtClean="0"/>
              <a:t>CD4</a:t>
            </a:r>
            <a:r>
              <a:rPr lang="ru-RU" sz="1600" dirty="0" smtClean="0"/>
              <a:t>+ Т-лимфоцитов. В соответствии с основными закономерностями раз­вития иммунного ответа этот процесс реализуется в региональном лимфа­тическом узле, в который мигрируют из трансплантата содержащиеся в нем дендритные клетки («клетки-пассажиры»). Вероятно, именно они служат источником донорских молекул МНС.</a:t>
            </a:r>
          </a:p>
          <a:p>
            <a:pPr>
              <a:spcAft>
                <a:spcPts val="0"/>
              </a:spcAft>
            </a:pPr>
            <a:endParaRPr lang="ru-RU" sz="1600" dirty="0">
              <a:effectLst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1281" y="3255726"/>
            <a:ext cx="146043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effectLst/>
              </a:rPr>
              <a:t>Клетки трансплантата </a:t>
            </a:r>
            <a:br>
              <a:rPr lang="ru-RU" sz="1400" dirty="0" smtClean="0">
                <a:effectLst/>
              </a:rPr>
            </a:br>
            <a:r>
              <a:rPr lang="ru-RU" sz="1400" dirty="0" smtClean="0">
                <a:effectLst/>
              </a:rPr>
              <a:t>и их фрагменты реципиента </a:t>
            </a:r>
            <a:r>
              <a:rPr lang="en-US" sz="1400" dirty="0" smtClean="0">
                <a:effectLst/>
              </a:rPr>
              <a:t>(</a:t>
            </a:r>
            <a:r>
              <a:rPr lang="ru-RU" sz="1400" dirty="0" err="1" smtClean="0">
                <a:effectLst/>
              </a:rPr>
              <a:t>эпитоп</a:t>
            </a:r>
            <a:r>
              <a:rPr lang="en-US" sz="1400" dirty="0" smtClean="0">
                <a:effectLst/>
              </a:rPr>
              <a:t>)</a:t>
            </a:r>
            <a:endParaRPr lang="ru-RU" sz="1400" dirty="0" smtClean="0">
              <a:effectLst/>
              <a:latin typeface="Arial Unicode MS"/>
              <a:cs typeface="Times New Roman"/>
            </a:endParaRPr>
          </a:p>
          <a:p>
            <a:r>
              <a:rPr lang="ru-RU" dirty="0" smtClean="0">
                <a:effectLst/>
              </a:rPr>
              <a:t> 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336986" y="3232792"/>
            <a:ext cx="348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 smtClean="0">
                <a:effectLst/>
              </a:rPr>
              <a:t>Презентация пептида из молекулы МНС донора дендритной клеткой реципиента Т-клетке реципиента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67000" y="3109682"/>
            <a:ext cx="2141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 smtClean="0">
                <a:effectLst/>
              </a:rPr>
              <a:t>Процессинг МНС комплекса дендритными клетками реципиента</a:t>
            </a:r>
            <a:endParaRPr lang="ru-RU" sz="1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4428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8674" y="332656"/>
            <a:ext cx="3384376" cy="2088232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Трансплантатты</a:t>
            </a:r>
            <a:r>
              <a:rPr lang="ru-RU" dirty="0" smtClean="0"/>
              <a:t> </a:t>
            </a:r>
            <a:r>
              <a:rPr lang="ru-RU" dirty="0" err="1" smtClean="0"/>
              <a:t>қабылдамау</a:t>
            </a:r>
            <a:r>
              <a:rPr lang="ru-RU" dirty="0" smtClean="0"/>
              <a:t> </a:t>
            </a:r>
            <a:r>
              <a:rPr lang="ru-RU" dirty="0" err="1" smtClean="0"/>
              <a:t>механизмі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348880"/>
            <a:ext cx="3096344" cy="4176464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1050" dirty="0"/>
              <a:t> </a:t>
            </a:r>
            <a:r>
              <a:rPr lang="ru-RU" sz="1800" dirty="0" err="1"/>
              <a:t>Трансплантатты</a:t>
            </a:r>
            <a:r>
              <a:rPr lang="ru-RU" sz="1800" dirty="0"/>
              <a:t> бас </a:t>
            </a:r>
            <a:r>
              <a:rPr lang="ru-RU" sz="1800" dirty="0" err="1"/>
              <a:t>тартуға</a:t>
            </a:r>
            <a:r>
              <a:rPr lang="ru-RU" sz="1800" dirty="0"/>
              <a:t> </a:t>
            </a:r>
            <a:r>
              <a:rPr lang="ru-RU" sz="1800" dirty="0" err="1"/>
              <a:t>әкелетін</a:t>
            </a:r>
            <a:r>
              <a:rPr lang="ru-RU" sz="1800" dirty="0"/>
              <a:t> </a:t>
            </a:r>
            <a:r>
              <a:rPr lang="ru-RU" sz="1800" dirty="0" err="1"/>
              <a:t>иммундық</a:t>
            </a:r>
            <a:r>
              <a:rPr lang="ru-RU" sz="1800" dirty="0"/>
              <a:t> </a:t>
            </a:r>
            <a:r>
              <a:rPr lang="ru-RU" sz="1800" dirty="0" err="1"/>
              <a:t>реакцияларды</a:t>
            </a:r>
            <a:r>
              <a:rPr lang="ru-RU" sz="1800" dirty="0"/>
              <a:t> </a:t>
            </a:r>
            <a:r>
              <a:rPr lang="ru-RU" sz="1800" dirty="0" err="1"/>
              <a:t>дамыту</a:t>
            </a:r>
            <a:r>
              <a:rPr lang="ru-RU" sz="1800" dirty="0"/>
              <a:t>: -</a:t>
            </a:r>
            <a:r>
              <a:rPr lang="ru-RU" sz="1800" dirty="0" err="1"/>
              <a:t>антигендік-бөтен</a:t>
            </a:r>
            <a:r>
              <a:rPr lang="ru-RU" sz="1800" dirty="0"/>
              <a:t> субстанция </a:t>
            </a:r>
            <a:r>
              <a:rPr lang="ru-RU" sz="1800" dirty="0" err="1"/>
              <a:t>ретінде</a:t>
            </a:r>
            <a:r>
              <a:rPr lang="ru-RU" sz="1800" dirty="0"/>
              <a:t> </a:t>
            </a:r>
            <a:r>
              <a:rPr lang="ru-RU" sz="1800" dirty="0" err="1"/>
              <a:t>трансплантатты</a:t>
            </a:r>
            <a:r>
              <a:rPr lang="ru-RU" sz="1800" dirty="0"/>
              <a:t> </a:t>
            </a:r>
            <a:r>
              <a:rPr lang="ru-RU" sz="1800" dirty="0" err="1"/>
              <a:t>тану</a:t>
            </a:r>
            <a:r>
              <a:rPr lang="ru-RU" sz="1800" dirty="0"/>
              <a:t> </a:t>
            </a:r>
            <a:r>
              <a:rPr lang="ru-RU" sz="1800" dirty="0" err="1"/>
              <a:t>кезеңі</a:t>
            </a:r>
            <a:r>
              <a:rPr lang="ru-RU" sz="1800" dirty="0"/>
              <a:t>; - </a:t>
            </a:r>
            <a:r>
              <a:rPr lang="ru-RU" sz="1800" dirty="0" err="1"/>
              <a:t>тиімді</a:t>
            </a:r>
            <a:r>
              <a:rPr lang="ru-RU" sz="1800" dirty="0"/>
              <a:t> </a:t>
            </a:r>
            <a:r>
              <a:rPr lang="ru-RU" sz="1800" dirty="0" err="1"/>
              <a:t>цитоуытты</a:t>
            </a:r>
            <a:r>
              <a:rPr lang="ru-RU" sz="1800" dirty="0"/>
              <a:t> </a:t>
            </a:r>
            <a:r>
              <a:rPr lang="ru-RU" sz="1800" dirty="0" err="1"/>
              <a:t>жасушалар</a:t>
            </a:r>
            <a:r>
              <a:rPr lang="ru-RU" sz="1800" dirty="0"/>
              <a:t> мен </a:t>
            </a:r>
            <a:r>
              <a:rPr lang="ru-RU" sz="1800" dirty="0" err="1"/>
              <a:t>молекулалардың</a:t>
            </a:r>
            <a:r>
              <a:rPr lang="ru-RU" sz="1800" dirty="0"/>
              <a:t> </a:t>
            </a:r>
            <a:r>
              <a:rPr lang="ru-RU" sz="1800" dirty="0" err="1"/>
              <a:t>түзілу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жинақталу</a:t>
            </a:r>
            <a:r>
              <a:rPr lang="ru-RU" sz="1800" dirty="0"/>
              <a:t> </a:t>
            </a:r>
            <a:r>
              <a:rPr lang="ru-RU" sz="1800" dirty="0" err="1"/>
              <a:t>кезеңі</a:t>
            </a:r>
            <a:r>
              <a:rPr lang="ru-RU" sz="1800" dirty="0"/>
              <a:t> (</a:t>
            </a:r>
            <a:r>
              <a:rPr lang="ru-RU" sz="1800" dirty="0" err="1"/>
              <a:t>антиденелер</a:t>
            </a:r>
            <a:r>
              <a:rPr lang="ru-RU" sz="1800" dirty="0"/>
              <a:t>); - </a:t>
            </a:r>
            <a:r>
              <a:rPr lang="ru-RU" sz="1800" dirty="0" err="1"/>
              <a:t>трансплантатты</a:t>
            </a:r>
            <a:r>
              <a:rPr lang="ru-RU" sz="1800" dirty="0"/>
              <a:t> </a:t>
            </a:r>
            <a:r>
              <a:rPr lang="ru-RU" sz="1800" dirty="0" err="1"/>
              <a:t>бұзу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қабылдамау</a:t>
            </a:r>
            <a:r>
              <a:rPr lang="ru-RU" sz="1800" dirty="0"/>
              <a:t> </a:t>
            </a:r>
            <a:r>
              <a:rPr lang="ru-RU" sz="1800" dirty="0" err="1"/>
              <a:t>кезеңі</a:t>
            </a:r>
            <a:r>
              <a:rPr lang="ru-RU" sz="1800" dirty="0" smtClean="0"/>
              <a:t>. </a:t>
            </a:r>
            <a:endParaRPr lang="ru-RU" sz="1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34919"/>
            <a:ext cx="4788024" cy="662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054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764" y="0"/>
            <a:ext cx="7092280" cy="675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3960440" cy="3312368"/>
          </a:xfrm>
        </p:spPr>
        <p:txBody>
          <a:bodyPr>
            <a:noAutofit/>
          </a:bodyPr>
          <a:lstStyle/>
          <a:p>
            <a:r>
              <a:rPr lang="ru-RU" sz="1800" dirty="0" smtClean="0">
                <a:effectLst/>
              </a:rPr>
              <a:t> </a:t>
            </a:r>
            <a:r>
              <a:rPr lang="ru-RU" sz="1800" dirty="0" err="1"/>
              <a:t>Трансплантатты</a:t>
            </a:r>
            <a:r>
              <a:rPr lang="ru-RU" sz="1800" dirty="0"/>
              <a:t> бас </a:t>
            </a:r>
            <a:r>
              <a:rPr lang="ru-RU" sz="1800" dirty="0" err="1"/>
              <a:t>тартудың</a:t>
            </a:r>
            <a:r>
              <a:rPr lang="ru-RU" sz="1800" dirty="0"/>
              <a:t> </a:t>
            </a:r>
            <a:r>
              <a:rPr lang="ru-RU" sz="1800" dirty="0" err="1"/>
              <a:t>жасушалық</a:t>
            </a:r>
            <a:r>
              <a:rPr lang="ru-RU" sz="1800" dirty="0"/>
              <a:t> </a:t>
            </a:r>
            <a:r>
              <a:rPr lang="ru-RU" sz="1800" dirty="0" err="1"/>
              <a:t>механизмдері</a:t>
            </a:r>
            <a:r>
              <a:rPr lang="ru-RU" sz="1800" dirty="0"/>
              <a:t>. </a:t>
            </a:r>
            <a:r>
              <a:rPr lang="ru-RU" sz="1800" dirty="0" err="1"/>
              <a:t>Аллотрансплангатты</a:t>
            </a:r>
            <a:r>
              <a:rPr lang="ru-RU" sz="1800" dirty="0"/>
              <a:t> </a:t>
            </a:r>
            <a:r>
              <a:rPr lang="ru-RU" sz="1800" dirty="0" err="1"/>
              <a:t>басуды</a:t>
            </a:r>
            <a:r>
              <a:rPr lang="ru-RU" sz="1800" dirty="0"/>
              <a:t> </a:t>
            </a:r>
            <a:r>
              <a:rPr lang="ru-RU" sz="1800" dirty="0" err="1"/>
              <a:t>қамтамасыз</a:t>
            </a:r>
            <a:r>
              <a:rPr lang="ru-RU" sz="1800" dirty="0"/>
              <a:t> </a:t>
            </a:r>
            <a:r>
              <a:rPr lang="ru-RU" sz="1800" dirty="0" err="1"/>
              <a:t>ететін</a:t>
            </a:r>
            <a:r>
              <a:rPr lang="ru-RU" sz="1800" dirty="0"/>
              <a:t> 2 </a:t>
            </a:r>
            <a:r>
              <a:rPr lang="ru-RU" sz="1800" dirty="0" err="1"/>
              <a:t>негізгі</a:t>
            </a:r>
            <a:r>
              <a:rPr lang="ru-RU" sz="1800" dirty="0"/>
              <a:t> механизм </a:t>
            </a:r>
            <a:r>
              <a:rPr lang="ru-RU" sz="1800" dirty="0" err="1"/>
              <a:t>көрсетілген</a:t>
            </a:r>
            <a:r>
              <a:rPr lang="ru-RU" sz="1800" dirty="0"/>
              <a:t>: </a:t>
            </a:r>
            <a:r>
              <a:rPr lang="ru-RU" sz="1800" dirty="0" err="1"/>
              <a:t>көбінесе</a:t>
            </a:r>
            <a:r>
              <a:rPr lang="ru-RU" sz="1800" dirty="0"/>
              <a:t> </a:t>
            </a:r>
            <a:r>
              <a:rPr lang="en-US" sz="1800" dirty="0"/>
              <a:t>CD8+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en-US" sz="1800" dirty="0"/>
              <a:t>CD4+ </a:t>
            </a:r>
            <a:r>
              <a:rPr lang="ru-RU" sz="1800" dirty="0"/>
              <a:t>Т аз </a:t>
            </a:r>
            <a:r>
              <a:rPr lang="ru-RU" sz="1800" dirty="0" err="1"/>
              <a:t>дәрежеде</a:t>
            </a:r>
            <a:r>
              <a:rPr lang="ru-RU" sz="1800" dirty="0"/>
              <a:t> </a:t>
            </a:r>
            <a:r>
              <a:rPr lang="ru-RU" sz="1800" dirty="0" err="1"/>
              <a:t>жүзеге</a:t>
            </a:r>
            <a:r>
              <a:rPr lang="ru-RU" sz="1800" dirty="0"/>
              <a:t> </a:t>
            </a:r>
            <a:r>
              <a:rPr lang="ru-RU" sz="1800" dirty="0" err="1"/>
              <a:t>асырылатын</a:t>
            </a:r>
            <a:r>
              <a:rPr lang="ru-RU" sz="1800" dirty="0"/>
              <a:t> цитолиз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жергілікті</a:t>
            </a:r>
            <a:r>
              <a:rPr lang="ru-RU" sz="1800" dirty="0"/>
              <a:t> </a:t>
            </a:r>
            <a:r>
              <a:rPr lang="ru-RU" sz="1800" dirty="0" err="1"/>
              <a:t>қабынудың</a:t>
            </a:r>
            <a:r>
              <a:rPr lang="ru-RU" sz="1800" dirty="0"/>
              <a:t> </a:t>
            </a:r>
            <a:r>
              <a:rPr lang="ru-RU" sz="1800" dirty="0" err="1"/>
              <a:t>салдарынан</a:t>
            </a:r>
            <a:r>
              <a:rPr lang="ru-RU" sz="1800" dirty="0"/>
              <a:t> трансплантат </a:t>
            </a:r>
            <a:r>
              <a:rPr lang="ru-RU" sz="1800" dirty="0" err="1"/>
              <a:t>қоректенуінің</a:t>
            </a:r>
            <a:r>
              <a:rPr lang="ru-RU" sz="1800" dirty="0"/>
              <a:t> </a:t>
            </a:r>
            <a:r>
              <a:rPr lang="ru-RU" sz="1800" dirty="0" err="1"/>
              <a:t>бұзылуы</a:t>
            </a:r>
            <a:r>
              <a:rPr lang="ru-RU" sz="1800" dirty="0" smtClean="0">
                <a:effectLst/>
              </a:rPr>
              <a:t>.</a:t>
            </a:r>
            <a:r>
              <a:rPr lang="ru-RU" sz="1400" dirty="0">
                <a:effectLst/>
                <a:latin typeface="Arial"/>
                <a:ea typeface="Arial Unicode MS"/>
              </a:rPr>
              <a:t/>
            </a:r>
            <a:br>
              <a:rPr lang="ru-RU" sz="1400" dirty="0">
                <a:effectLst/>
                <a:latin typeface="Arial"/>
                <a:ea typeface="Arial Unicode MS"/>
              </a:rPr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7484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704856" cy="6322714"/>
          </a:xfrm>
        </p:spPr>
        <p:txBody>
          <a:bodyPr>
            <a:noAutofit/>
          </a:bodyPr>
          <a:lstStyle/>
          <a:p>
            <a:pPr algn="ctr"/>
            <a:r>
              <a:rPr lang="ru-RU" sz="9600" dirty="0" smtClean="0">
                <a:solidFill>
                  <a:schemeClr val="tx2"/>
                </a:solidFill>
                <a:latin typeface="Segoe Script" pitchFamily="34" charset="0"/>
              </a:rPr>
              <a:t>Спасибо за внимание!</a:t>
            </a:r>
            <a:endParaRPr lang="ru-RU" sz="9600" dirty="0">
              <a:solidFill>
                <a:schemeClr val="tx2"/>
              </a:solidFill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13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-99392"/>
            <a:ext cx="7498080" cy="1143000"/>
          </a:xfrm>
        </p:spPr>
        <p:txBody>
          <a:bodyPr/>
          <a:lstStyle/>
          <a:p>
            <a:pPr algn="ctr"/>
            <a:r>
              <a:rPr lang="ru-RU" dirty="0" smtClean="0"/>
              <a:t>Трансплантация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575" y="908720"/>
            <a:ext cx="7498080" cy="4800600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 smtClean="0"/>
              <a:t>жасушаларды</a:t>
            </a:r>
            <a:r>
              <a:rPr lang="ru-RU" sz="2800" dirty="0"/>
              <a:t>, </a:t>
            </a:r>
            <a:r>
              <a:rPr lang="ru-RU" sz="2800" dirty="0" err="1"/>
              <a:t>тіндерді</a:t>
            </a:r>
            <a:r>
              <a:rPr lang="ru-RU" sz="2800" dirty="0"/>
              <a:t>, </a:t>
            </a:r>
            <a:r>
              <a:rPr lang="ru-RU" sz="2800" dirty="0" err="1"/>
              <a:t>ағзаларды</a:t>
            </a:r>
            <a:r>
              <a:rPr lang="ru-RU" sz="2800" dirty="0"/>
              <a:t> </a:t>
            </a:r>
            <a:r>
              <a:rPr lang="ru-RU" sz="2800" dirty="0" err="1"/>
              <a:t>бір</a:t>
            </a:r>
            <a:r>
              <a:rPr lang="ru-RU" sz="2800" dirty="0"/>
              <a:t> </a:t>
            </a:r>
            <a:r>
              <a:rPr lang="ru-RU" sz="2800" dirty="0" err="1"/>
              <a:t>жерден</a:t>
            </a:r>
            <a:r>
              <a:rPr lang="ru-RU" sz="2800" dirty="0"/>
              <a:t> </a:t>
            </a:r>
            <a:r>
              <a:rPr lang="ru-RU" sz="2800" dirty="0" err="1"/>
              <a:t>екінші</a:t>
            </a:r>
            <a:r>
              <a:rPr lang="ru-RU" sz="2800" dirty="0"/>
              <a:t> </a:t>
            </a:r>
            <a:r>
              <a:rPr lang="ru-RU" sz="2800" dirty="0" err="1"/>
              <a:t>жерге</a:t>
            </a:r>
            <a:r>
              <a:rPr lang="ru-RU" sz="2800" dirty="0"/>
              <a:t> </a:t>
            </a:r>
            <a:r>
              <a:rPr lang="ru-RU" sz="2800" dirty="0" err="1"/>
              <a:t>немесе</a:t>
            </a:r>
            <a:r>
              <a:rPr lang="ru-RU" sz="2800" dirty="0"/>
              <a:t> </a:t>
            </a:r>
            <a:r>
              <a:rPr lang="ru-RU" sz="2800" dirty="0" err="1"/>
              <a:t>жеке</a:t>
            </a:r>
            <a:r>
              <a:rPr lang="ru-RU" sz="2800" dirty="0"/>
              <a:t> </a:t>
            </a:r>
            <a:r>
              <a:rPr lang="ru-RU" sz="2800" dirty="0" err="1"/>
              <a:t>адамнан</a:t>
            </a:r>
            <a:r>
              <a:rPr lang="ru-RU" sz="2800" dirty="0"/>
              <a:t> </a:t>
            </a:r>
            <a:r>
              <a:rPr lang="ru-RU" sz="2800" dirty="0" err="1"/>
              <a:t>екінші</a:t>
            </a:r>
            <a:r>
              <a:rPr lang="ru-RU" sz="2800" dirty="0"/>
              <a:t> </a:t>
            </a:r>
            <a:r>
              <a:rPr lang="ru-RU" sz="2800" dirty="0" err="1"/>
              <a:t>орынға</a:t>
            </a:r>
            <a:r>
              <a:rPr lang="ru-RU" sz="2800" dirty="0"/>
              <a:t> </a:t>
            </a:r>
            <a:r>
              <a:rPr lang="ru-RU" sz="2800" dirty="0" err="1"/>
              <a:t>ауыстыру</a:t>
            </a:r>
            <a:r>
              <a:rPr lang="ru-RU" sz="2800" dirty="0"/>
              <a:t> </a:t>
            </a:r>
            <a:r>
              <a:rPr lang="ru-RU" sz="2800" dirty="0" err="1"/>
              <a:t>процесі</a:t>
            </a:r>
            <a:r>
              <a:rPr lang="ru-RU" sz="2800" dirty="0"/>
              <a:t>. </a:t>
            </a:r>
            <a:r>
              <a:rPr lang="ru-RU" sz="2800" dirty="0" err="1"/>
              <a:t>Трансплантацияның</a:t>
            </a:r>
            <a:r>
              <a:rPr lang="ru-RU" sz="2800" dirty="0"/>
              <a:t> </a:t>
            </a:r>
            <a:r>
              <a:rPr lang="ru-RU" sz="2800" dirty="0" err="1"/>
              <a:t>негізгі</a:t>
            </a:r>
            <a:r>
              <a:rPr lang="ru-RU" sz="2800" dirty="0"/>
              <a:t> </a:t>
            </a:r>
            <a:r>
              <a:rPr lang="ru-RU" sz="2800" dirty="0" err="1"/>
              <a:t>мақсаты</a:t>
            </a:r>
            <a:r>
              <a:rPr lang="ru-RU" sz="2800" dirty="0"/>
              <a:t> - </a:t>
            </a:r>
            <a:r>
              <a:rPr lang="ru-RU" sz="2800" dirty="0" err="1"/>
              <a:t>зардап</a:t>
            </a:r>
            <a:r>
              <a:rPr lang="ru-RU" sz="2800" dirty="0"/>
              <a:t> </a:t>
            </a:r>
            <a:r>
              <a:rPr lang="ru-RU" sz="2800" dirty="0" err="1"/>
              <a:t>шеккен</a:t>
            </a:r>
            <a:r>
              <a:rPr lang="ru-RU" sz="2800" dirty="0"/>
              <a:t> </a:t>
            </a:r>
            <a:r>
              <a:rPr lang="ru-RU" sz="2800" dirty="0" err="1"/>
              <a:t>органды</a:t>
            </a:r>
            <a:r>
              <a:rPr lang="ru-RU" sz="2800" dirty="0"/>
              <a:t> </a:t>
            </a:r>
            <a:r>
              <a:rPr lang="ru-RU" sz="2800" dirty="0" err="1"/>
              <a:t>немесе</a:t>
            </a:r>
            <a:r>
              <a:rPr lang="ru-RU" sz="2800" dirty="0"/>
              <a:t> </a:t>
            </a:r>
            <a:r>
              <a:rPr lang="ru-RU" sz="2800" dirty="0" err="1"/>
              <a:t>тіндерді</a:t>
            </a:r>
            <a:r>
              <a:rPr lang="ru-RU" sz="2800" dirty="0"/>
              <a:t> </a:t>
            </a:r>
            <a:r>
              <a:rPr lang="ru-RU" sz="2800" dirty="0" err="1"/>
              <a:t>функционалды</a:t>
            </a:r>
            <a:r>
              <a:rPr lang="ru-RU" sz="2800" dirty="0"/>
              <a:t> </a:t>
            </a:r>
            <a:r>
              <a:rPr lang="ru-RU" sz="2800" dirty="0" err="1"/>
              <a:t>түрде</a:t>
            </a:r>
            <a:r>
              <a:rPr lang="ru-RU" sz="2800" dirty="0"/>
              <a:t> </a:t>
            </a:r>
            <a:r>
              <a:rPr lang="ru-RU" sz="2800" dirty="0" err="1"/>
              <a:t>толықтыру</a:t>
            </a:r>
            <a:endParaRPr lang="ru-RU" sz="28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387730"/>
            <a:ext cx="3100683" cy="23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344060"/>
            <a:ext cx="3153519" cy="236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42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96752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err="1" smtClean="0"/>
              <a:t>Аутотрансплантат</a:t>
            </a:r>
            <a:r>
              <a:rPr lang="ru-RU" sz="2400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err="1" smtClean="0"/>
              <a:t>Аллотрансплантат</a:t>
            </a:r>
            <a:endParaRPr lang="ru-RU" sz="2400" dirty="0" smtClean="0"/>
          </a:p>
          <a:p>
            <a:pPr>
              <a:buFont typeface="Wingdings" pitchFamily="2" charset="2"/>
              <a:buChar char="Ø"/>
            </a:pPr>
            <a:r>
              <a:rPr lang="kk-KZ" sz="2400" dirty="0" smtClean="0"/>
              <a:t>Изотрансплантация</a:t>
            </a:r>
            <a:endParaRPr lang="ru-RU" sz="2400" dirty="0" smtClean="0"/>
          </a:p>
          <a:p>
            <a:pPr>
              <a:buFont typeface="Wingdings" pitchFamily="2" charset="2"/>
              <a:buChar char="Ø"/>
            </a:pPr>
            <a:r>
              <a:rPr lang="ru-RU" sz="2400" dirty="0" err="1" smtClean="0"/>
              <a:t>Ксенотрансплантат</a:t>
            </a:r>
            <a:endParaRPr lang="ru-RU" sz="2400" dirty="0" smtClean="0"/>
          </a:p>
          <a:p>
            <a:pPr>
              <a:buFont typeface="Wingdings" pitchFamily="2" charset="2"/>
              <a:buChar char="Ø"/>
            </a:pPr>
            <a:r>
              <a:rPr lang="ru-RU" sz="2400" dirty="0" err="1" smtClean="0"/>
              <a:t>Жасанды</a:t>
            </a:r>
            <a:r>
              <a:rPr lang="ru-RU" sz="2400" dirty="0" smtClean="0"/>
              <a:t> (</a:t>
            </a:r>
            <a:r>
              <a:rPr lang="ru-RU" sz="2400" dirty="0" err="1" smtClean="0"/>
              <a:t>имплант</a:t>
            </a:r>
            <a:r>
              <a:rPr lang="en-US" sz="2400" dirty="0" smtClean="0"/>
              <a:t>,</a:t>
            </a:r>
            <a:r>
              <a:rPr lang="ru-RU" sz="2400" dirty="0" smtClean="0"/>
              <a:t> биоимплант)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77221" y="260648"/>
            <a:ext cx="607018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kk-KZ" sz="4800" b="1" dirty="0">
                <a:ln/>
                <a:solidFill>
                  <a:schemeClr val="accent3"/>
                </a:solidFill>
              </a:rPr>
              <a:t>Т</a:t>
            </a:r>
            <a:r>
              <a:rPr lang="ru-RU" sz="4800" b="1" cap="none" spc="0" dirty="0" err="1" smtClean="0">
                <a:ln/>
                <a:solidFill>
                  <a:schemeClr val="accent3"/>
                </a:solidFill>
                <a:effectLst/>
              </a:rPr>
              <a:t>рансплантат</a:t>
            </a:r>
            <a:r>
              <a:rPr lang="ru-RU" sz="48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4800" b="1" cap="none" spc="0" dirty="0" err="1" smtClean="0">
                <a:ln/>
                <a:solidFill>
                  <a:schemeClr val="accent3"/>
                </a:solidFill>
                <a:effectLst/>
              </a:rPr>
              <a:t>түрлері</a:t>
            </a:r>
            <a:endParaRPr lang="ru-RU" sz="48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6484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266"/>
            <a:ext cx="7498080" cy="1143000"/>
          </a:xfrm>
        </p:spPr>
        <p:txBody>
          <a:bodyPr/>
          <a:lstStyle/>
          <a:p>
            <a:pPr algn="ctr"/>
            <a:r>
              <a:rPr lang="ru-RU" dirty="0"/>
              <a:t>Аутотрансплантация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943744"/>
            <a:ext cx="7632848" cy="2557264"/>
          </a:xfrm>
        </p:spPr>
        <p:txBody>
          <a:bodyPr>
            <a:noAutofit/>
          </a:bodyPr>
          <a:lstStyle/>
          <a:p>
            <a:r>
              <a:rPr lang="ru-RU" sz="2400" dirty="0" err="1" smtClean="0"/>
              <a:t>Бір</a:t>
            </a:r>
            <a:r>
              <a:rPr lang="ru-RU" sz="2400" dirty="0" smtClean="0"/>
              <a:t> организм </a:t>
            </a:r>
            <a:r>
              <a:rPr lang="ru-RU" sz="2400" dirty="0" err="1" smtClean="0"/>
              <a:t>ішіндегі</a:t>
            </a:r>
            <a:r>
              <a:rPr lang="ru-RU" sz="2400" dirty="0" smtClean="0"/>
              <a:t> трансплантация. </a:t>
            </a:r>
            <a:r>
              <a:rPr lang="ru-RU" sz="2400" dirty="0" err="1"/>
              <a:t>Аутотрансплантаттар</a:t>
            </a:r>
            <a:r>
              <a:rPr lang="ru-RU" sz="2400" dirty="0"/>
              <a:t> </a:t>
            </a:r>
            <a:r>
              <a:rPr lang="ru-RU" sz="2400" dirty="0" err="1"/>
              <a:t>негізінен</a:t>
            </a:r>
            <a:r>
              <a:rPr lang="ru-RU" sz="2400" dirty="0"/>
              <a:t> </a:t>
            </a:r>
            <a:r>
              <a:rPr lang="ru-RU" sz="2400" dirty="0" err="1"/>
              <a:t>тері</a:t>
            </a:r>
            <a:r>
              <a:rPr lang="ru-RU" sz="2400" dirty="0"/>
              <a:t>, </a:t>
            </a:r>
            <a:r>
              <a:rPr lang="ru-RU" sz="2400" dirty="0" err="1" smtClean="0"/>
              <a:t>тамыр</a:t>
            </a:r>
            <a:r>
              <a:rPr lang="ru-RU" sz="2400" dirty="0" smtClean="0"/>
              <a:t>, </a:t>
            </a:r>
            <a:r>
              <a:rPr lang="ru-RU" sz="2400" dirty="0" err="1"/>
              <a:t>шеміршек</a:t>
            </a:r>
            <a:r>
              <a:rPr lang="ru-RU" sz="2400" dirty="0"/>
              <a:t> </a:t>
            </a:r>
            <a:r>
              <a:rPr lang="ru-RU" sz="2400" dirty="0" err="1"/>
              <a:t>сияқты</a:t>
            </a:r>
            <a:r>
              <a:rPr lang="ru-RU" sz="2400" dirty="0"/>
              <a:t> </a:t>
            </a:r>
            <a:r>
              <a:rPr lang="ru-RU" sz="2400" dirty="0" err="1"/>
              <a:t>зақымдалған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жоғалған</a:t>
            </a:r>
            <a:r>
              <a:rPr lang="ru-RU" sz="2400" dirty="0"/>
              <a:t> </a:t>
            </a:r>
            <a:r>
              <a:rPr lang="ru-RU" sz="2400" dirty="0" err="1"/>
              <a:t>тіндерді</a:t>
            </a:r>
            <a:r>
              <a:rPr lang="ru-RU" sz="2400" dirty="0"/>
              <a:t> </a:t>
            </a:r>
            <a:r>
              <a:rPr lang="ru-RU" sz="2400" dirty="0" err="1"/>
              <a:t>ауыстыру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пайдаланылады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жағдайда</a:t>
            </a:r>
            <a:r>
              <a:rPr lang="ru-RU" sz="2400" dirty="0"/>
              <a:t> </a:t>
            </a:r>
            <a:r>
              <a:rPr lang="ru-RU" sz="2400" dirty="0" err="1"/>
              <a:t>трансплантатқа</a:t>
            </a:r>
            <a:r>
              <a:rPr lang="ru-RU" sz="2400" dirty="0"/>
              <a:t> </a:t>
            </a:r>
            <a:r>
              <a:rPr lang="ru-RU" sz="2400" dirty="0" err="1"/>
              <a:t>иммундық</a:t>
            </a:r>
            <a:r>
              <a:rPr lang="ru-RU" sz="2400" dirty="0"/>
              <a:t> реакция </a:t>
            </a:r>
            <a:r>
              <a:rPr lang="ru-RU" sz="2400" dirty="0" err="1"/>
              <a:t>дамымайды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әдетте</a:t>
            </a:r>
            <a:r>
              <a:rPr lang="ru-RU" sz="2400" dirty="0"/>
              <a:t>, 100% </a:t>
            </a:r>
            <a:r>
              <a:rPr lang="ru-RU" sz="2400" dirty="0" err="1"/>
              <a:t>жағдайда</a:t>
            </a:r>
            <a:r>
              <a:rPr lang="ru-RU" sz="2400" dirty="0"/>
              <a:t> </a:t>
            </a:r>
            <a:r>
              <a:rPr lang="ru-RU" sz="2400" dirty="0" err="1"/>
              <a:t>тұрақты</a:t>
            </a:r>
            <a:r>
              <a:rPr lang="ru-RU" sz="2400" dirty="0"/>
              <a:t> </a:t>
            </a:r>
            <a:r>
              <a:rPr lang="ru-RU" sz="2400" dirty="0" err="1"/>
              <a:t>мерзімге</a:t>
            </a:r>
            <a:r>
              <a:rPr lang="ru-RU" sz="2400" dirty="0"/>
              <a:t> </a:t>
            </a:r>
            <a:r>
              <a:rPr lang="ru-RU" sz="2400" dirty="0" err="1" smtClean="0"/>
              <a:t>орнығу</a:t>
            </a:r>
            <a:r>
              <a:rPr lang="ru-RU" sz="2400" dirty="0" smtClean="0"/>
              <a:t> </a:t>
            </a:r>
            <a:r>
              <a:rPr lang="ru-RU" sz="2400" dirty="0" err="1"/>
              <a:t>байқалады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743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4824536" cy="715962"/>
          </a:xfrm>
        </p:spPr>
        <p:txBody>
          <a:bodyPr>
            <a:normAutofit/>
          </a:bodyPr>
          <a:lstStyle/>
          <a:p>
            <a:r>
              <a:rPr lang="ru-RU" sz="3200" dirty="0" err="1"/>
              <a:t>Аллотрансплантация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14400"/>
            <a:ext cx="8083624" cy="5394920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түрдегі</a:t>
            </a:r>
            <a:r>
              <a:rPr lang="ru-RU" dirty="0"/>
              <a:t> </a:t>
            </a:r>
            <a:r>
              <a:rPr lang="ru-RU" dirty="0" err="1"/>
              <a:t>ағзалар</a:t>
            </a:r>
            <a:r>
              <a:rPr lang="ru-RU" dirty="0"/>
              <a:t> </a:t>
            </a:r>
            <a:r>
              <a:rPr lang="ru-RU" dirty="0" err="1"/>
              <a:t>шегінде</a:t>
            </a:r>
            <a:r>
              <a:rPr lang="ru-RU" dirty="0"/>
              <a:t> трансплантация.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мүшелерді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адамнан</a:t>
            </a:r>
            <a:r>
              <a:rPr lang="ru-RU" dirty="0"/>
              <a:t> </a:t>
            </a:r>
            <a:r>
              <a:rPr lang="ru-RU" dirty="0" err="1"/>
              <a:t>екіншісіне</a:t>
            </a:r>
            <a:r>
              <a:rPr lang="ru-RU" dirty="0"/>
              <a:t> </a:t>
            </a:r>
            <a:r>
              <a:rPr lang="ru-RU" dirty="0" err="1"/>
              <a:t>ауыстыру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Аллотрансплантация</a:t>
            </a:r>
            <a:r>
              <a:rPr lang="ru-RU" dirty="0" smtClean="0"/>
              <a:t> </a:t>
            </a:r>
            <a:r>
              <a:rPr lang="ru-RU" dirty="0" err="1" smtClean="0"/>
              <a:t>жасалғанда</a:t>
            </a:r>
            <a:r>
              <a:rPr lang="ru-RU" dirty="0" smtClean="0"/>
              <a:t> реципиент </a:t>
            </a:r>
            <a:r>
              <a:rPr lang="ru-RU" dirty="0" err="1" smtClean="0"/>
              <a:t>денесінде</a:t>
            </a:r>
            <a:r>
              <a:rPr lang="ru-RU" dirty="0" smtClean="0"/>
              <a:t> </a:t>
            </a:r>
            <a:r>
              <a:rPr lang="ru-RU" dirty="0" err="1" smtClean="0"/>
              <a:t>мүше</a:t>
            </a:r>
            <a:r>
              <a:rPr lang="ru-RU" dirty="0" smtClean="0"/>
              <a:t> </a:t>
            </a:r>
            <a:r>
              <a:rPr lang="ru-RU" dirty="0" err="1" smtClean="0"/>
              <a:t>толығымен</a:t>
            </a:r>
            <a:r>
              <a:rPr lang="ru-RU" dirty="0" smtClean="0"/>
              <a:t> </a:t>
            </a:r>
            <a:r>
              <a:rPr lang="ru-RU" dirty="0" err="1" smtClean="0"/>
              <a:t>орнығып</a:t>
            </a:r>
            <a:r>
              <a:rPr lang="ru-RU" dirty="0" smtClean="0"/>
              <a:t> </a:t>
            </a:r>
            <a:r>
              <a:rPr lang="ru-RU" dirty="0" err="1" smtClean="0"/>
              <a:t>қызметін</a:t>
            </a:r>
            <a:r>
              <a:rPr lang="ru-RU" dirty="0" smtClean="0"/>
              <a:t> </a:t>
            </a:r>
            <a:r>
              <a:rPr lang="ru-RU" dirty="0" err="1" smtClean="0"/>
              <a:t>атқару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донор мен </a:t>
            </a:r>
            <a:r>
              <a:rPr lang="ru-RU" dirty="0"/>
              <a:t> </a:t>
            </a:r>
            <a:r>
              <a:rPr lang="ru-RU" dirty="0" err="1" smtClean="0"/>
              <a:t>реципиенттің</a:t>
            </a:r>
            <a:r>
              <a:rPr lang="ru-RU" dirty="0" smtClean="0"/>
              <a:t> </a:t>
            </a:r>
            <a:r>
              <a:rPr lang="ru-RU" dirty="0" err="1" smtClean="0"/>
              <a:t>антигендері</a:t>
            </a:r>
            <a:r>
              <a:rPr lang="ru-RU" dirty="0" smtClean="0"/>
              <a:t> </a:t>
            </a:r>
            <a:r>
              <a:rPr lang="ru-RU" dirty="0" err="1" smtClean="0"/>
              <a:t>яғни</a:t>
            </a:r>
            <a:r>
              <a:rPr lang="ru-RU" dirty="0" smtClean="0"/>
              <a:t> </a:t>
            </a:r>
            <a:r>
              <a:rPr lang="ru-RU" dirty="0" err="1" smtClean="0"/>
              <a:t>ұлпа</a:t>
            </a:r>
            <a:r>
              <a:rPr lang="ru-RU" dirty="0" smtClean="0"/>
              <a:t> </a:t>
            </a:r>
            <a:r>
              <a:rPr lang="ru-RU" dirty="0" err="1" smtClean="0"/>
              <a:t>сәйкестігінің</a:t>
            </a:r>
            <a:r>
              <a:rPr lang="ru-RU" dirty="0" smtClean="0"/>
              <a:t> бас </a:t>
            </a:r>
            <a:r>
              <a:rPr lang="ru-RU" dirty="0" err="1" smtClean="0"/>
              <a:t>жиыны</a:t>
            </a:r>
            <a:r>
              <a:rPr lang="ru-RU" dirty="0" smtClean="0"/>
              <a:t> </a:t>
            </a:r>
            <a:r>
              <a:rPr lang="en-US" dirty="0" smtClean="0"/>
              <a:t>(</a:t>
            </a:r>
            <a:r>
              <a:rPr lang="kk-KZ" u="sng" dirty="0" smtClean="0"/>
              <a:t>ағыл</a:t>
            </a:r>
            <a:r>
              <a:rPr lang="en-US" u="sng" dirty="0" smtClean="0">
                <a:hlinkClick r:id="rId2"/>
              </a:rPr>
              <a:t>.</a:t>
            </a:r>
            <a:r>
              <a:rPr lang="en-US" dirty="0"/>
              <a:t> </a:t>
            </a:r>
            <a:r>
              <a:rPr lang="en-US" i="1" dirty="0"/>
              <a:t>MHC, </a:t>
            </a:r>
            <a:r>
              <a:rPr lang="kk-KZ" i="1" dirty="0" smtClean="0"/>
              <a:t> </a:t>
            </a:r>
            <a:r>
              <a:rPr lang="en-US" i="1" dirty="0" smtClean="0"/>
              <a:t>major</a:t>
            </a:r>
            <a:r>
              <a:rPr lang="en-US" i="1" dirty="0"/>
              <a:t> histocompatibility complex</a:t>
            </a:r>
            <a:r>
              <a:rPr lang="en-US" dirty="0" smtClean="0"/>
              <a:t>)</a:t>
            </a:r>
            <a:r>
              <a:rPr lang="kk-KZ" dirty="0" smtClean="0"/>
              <a:t> </a:t>
            </a:r>
            <a:r>
              <a:rPr lang="ru-RU" dirty="0" err="1" smtClean="0"/>
              <a:t>сәйкестігін</a:t>
            </a:r>
            <a:r>
              <a:rPr lang="ru-RU" dirty="0" smtClean="0"/>
              <a:t> </a:t>
            </a:r>
            <a:r>
              <a:rPr lang="ru-RU" dirty="0" err="1" smtClean="0"/>
              <a:t>тексереді</a:t>
            </a:r>
            <a:r>
              <a:rPr lang="ru-RU" dirty="0" smtClean="0"/>
              <a:t>. </a:t>
            </a:r>
            <a:r>
              <a:rPr lang="ru-RU" dirty="0"/>
              <a:t>MHC </a:t>
            </a:r>
            <a:r>
              <a:rPr lang="ru-RU" dirty="0" err="1" smtClean="0"/>
              <a:t>антигендердің</a:t>
            </a:r>
            <a:r>
              <a:rPr lang="ru-RU" dirty="0" smtClean="0"/>
              <a:t> </a:t>
            </a:r>
            <a:r>
              <a:rPr lang="ru-RU" dirty="0" err="1" smtClean="0"/>
              <a:t>алтауыда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бесеуі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 болу </a:t>
            </a:r>
            <a:r>
              <a:rPr lang="ru-RU" dirty="0" err="1" smtClean="0"/>
              <a:t>тиіс</a:t>
            </a:r>
            <a:r>
              <a:rPr lang="ru-RU" dirty="0" smtClean="0"/>
              <a:t>. </a:t>
            </a:r>
            <a:r>
              <a:rPr lang="ru-RU" dirty="0"/>
              <a:t> </a:t>
            </a:r>
            <a:r>
              <a:rPr lang="ru-RU" dirty="0" smtClean="0"/>
              <a:t>MHC </a:t>
            </a:r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антигені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келмесе</a:t>
            </a:r>
            <a:r>
              <a:rPr lang="ru-RU" dirty="0" smtClean="0"/>
              <a:t> де трансплантация </a:t>
            </a:r>
            <a:r>
              <a:rPr lang="ru-RU" dirty="0" err="1" smtClean="0"/>
              <a:t>жасауға</a:t>
            </a:r>
            <a:r>
              <a:rPr lang="ru-RU" dirty="0" smtClean="0"/>
              <a:t> </a:t>
            </a:r>
            <a:r>
              <a:rPr lang="ru-RU" dirty="0" err="1" smtClean="0"/>
              <a:t>мүмкіндік</a:t>
            </a:r>
            <a:r>
              <a:rPr lang="ru-RU" dirty="0" smtClean="0"/>
              <a:t> бар, </a:t>
            </a:r>
            <a:r>
              <a:rPr lang="ru-RU" dirty="0" err="1" smtClean="0"/>
              <a:t>бірақ</a:t>
            </a:r>
            <a:r>
              <a:rPr lang="ru-RU" dirty="0" smtClean="0"/>
              <a:t> реципиент организм </a:t>
            </a:r>
            <a:r>
              <a:rPr lang="ru-RU" dirty="0" err="1" smtClean="0"/>
              <a:t>трансплантантты</a:t>
            </a:r>
            <a:r>
              <a:rPr lang="ru-RU" dirty="0" smtClean="0"/>
              <a:t> </a:t>
            </a:r>
            <a:r>
              <a:rPr lang="ru-RU" dirty="0" err="1" smtClean="0"/>
              <a:t>қабылдамау</a:t>
            </a:r>
            <a:r>
              <a:rPr lang="ru-RU" dirty="0" smtClean="0"/>
              <a:t> </a:t>
            </a:r>
            <a:r>
              <a:rPr lang="ru-RU" dirty="0" err="1" smtClean="0"/>
              <a:t>мүмкіншілігі</a:t>
            </a:r>
            <a:r>
              <a:rPr lang="ru-RU" dirty="0" smtClean="0"/>
              <a:t> </a:t>
            </a:r>
            <a:r>
              <a:rPr lang="ru-RU" dirty="0" err="1" smtClean="0"/>
              <a:t>жоғары</a:t>
            </a:r>
            <a:r>
              <a:rPr lang="ru-RU" dirty="0" smtClean="0"/>
              <a:t>. МНС </a:t>
            </a:r>
            <a:r>
              <a:rPr lang="ru-RU" dirty="0" err="1" smtClean="0"/>
              <a:t>антигенінің</a:t>
            </a:r>
            <a:r>
              <a:rPr lang="ru-RU" dirty="0" smtClean="0"/>
              <a:t> </a:t>
            </a:r>
            <a:r>
              <a:rPr lang="ru-RU" dirty="0" err="1" smtClean="0"/>
              <a:t>үш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оданда</a:t>
            </a:r>
            <a:r>
              <a:rPr lang="ru-RU" dirty="0" smtClean="0"/>
              <a:t> </a:t>
            </a:r>
            <a:r>
              <a:rPr lang="ru-RU" dirty="0" err="1" smtClean="0"/>
              <a:t>көп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келмеуі</a:t>
            </a:r>
            <a:r>
              <a:rPr lang="ru-RU" dirty="0" smtClean="0"/>
              <a:t> трансплантация </a:t>
            </a:r>
            <a:r>
              <a:rPr lang="ru-RU" dirty="0" err="1" smtClean="0"/>
              <a:t>жасауға</a:t>
            </a:r>
            <a:r>
              <a:rPr lang="ru-RU" dirty="0" smtClean="0"/>
              <a:t> </a:t>
            </a:r>
            <a:r>
              <a:rPr lang="ru-RU" dirty="0" err="1" smtClean="0"/>
              <a:t>мүмкіндік</a:t>
            </a:r>
            <a:r>
              <a:rPr lang="ru-RU" dirty="0" smtClean="0"/>
              <a:t> </a:t>
            </a:r>
            <a:r>
              <a:rPr lang="ru-RU" dirty="0" err="1" smtClean="0"/>
              <a:t>бермейді</a:t>
            </a:r>
            <a:r>
              <a:rPr lang="ru-RU" dirty="0" smtClean="0"/>
              <a:t>. </a:t>
            </a:r>
          </a:p>
          <a:p>
            <a:r>
              <a:rPr lang="ru-RU" dirty="0" err="1"/>
              <a:t>Аллотрансплантация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, </a:t>
            </a:r>
            <a:r>
              <a:rPr lang="ru-RU" dirty="0" err="1"/>
              <a:t>тіпті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үйлесімді</a:t>
            </a:r>
            <a:r>
              <a:rPr lang="ru-RU" dirty="0"/>
              <a:t> (</a:t>
            </a:r>
            <a:r>
              <a:rPr lang="ru-RU" dirty="0" err="1"/>
              <a:t>алты</a:t>
            </a:r>
            <a:r>
              <a:rPr lang="ru-RU" dirty="0"/>
              <a:t> </a:t>
            </a:r>
            <a:r>
              <a:rPr lang="en-US" dirty="0"/>
              <a:t>MHC </a:t>
            </a:r>
            <a:r>
              <a:rPr lang="ru-RU" dirty="0" err="1"/>
              <a:t>антигендерінің</a:t>
            </a:r>
            <a:r>
              <a:rPr lang="ru-RU" dirty="0"/>
              <a:t> </a:t>
            </a:r>
            <a:r>
              <a:rPr lang="ru-RU" dirty="0" err="1"/>
              <a:t>алтауы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келді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туыс</a:t>
            </a:r>
            <a:r>
              <a:rPr lang="ru-RU" dirty="0"/>
              <a:t> донор </a:t>
            </a:r>
            <a:r>
              <a:rPr lang="ru-RU" dirty="0" err="1" smtClean="0"/>
              <a:t>үшін</a:t>
            </a:r>
            <a:r>
              <a:rPr lang="ru-RU" dirty="0" smtClean="0"/>
              <a:t> де,  </a:t>
            </a:r>
            <a:r>
              <a:rPr lang="ru-RU" dirty="0" err="1"/>
              <a:t>трансплантаттың</a:t>
            </a:r>
            <a:r>
              <a:rPr lang="ru-RU" dirty="0"/>
              <a:t> </a:t>
            </a:r>
            <a:r>
              <a:rPr lang="ru-RU" dirty="0" err="1" smtClean="0"/>
              <a:t>қабылданбау</a:t>
            </a:r>
            <a:r>
              <a:rPr lang="ru-RU" dirty="0" smtClean="0"/>
              <a:t> </a:t>
            </a:r>
            <a:r>
              <a:rPr lang="ru-RU" dirty="0" err="1" smtClean="0"/>
              <a:t>ықтималдылығын</a:t>
            </a:r>
            <a:r>
              <a:rPr lang="ru-RU" dirty="0" smtClean="0"/>
              <a:t> </a:t>
            </a:r>
            <a:r>
              <a:rPr lang="ru-RU" dirty="0" err="1"/>
              <a:t>болдырмау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жерсінуін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реципиент </a:t>
            </a:r>
            <a:r>
              <a:rPr lang="ru-RU" dirty="0" err="1"/>
              <a:t>ағзасының</a:t>
            </a:r>
            <a:r>
              <a:rPr lang="ru-RU" dirty="0"/>
              <a:t> </a:t>
            </a:r>
            <a:r>
              <a:rPr lang="ru-RU" dirty="0" err="1"/>
              <a:t>иммуносупрессиясының</a:t>
            </a:r>
            <a:r>
              <a:rPr lang="ru-RU" dirty="0"/>
              <a:t> (</a:t>
            </a:r>
            <a:r>
              <a:rPr lang="ru-RU" dirty="0" err="1"/>
              <a:t>иммундық</a:t>
            </a:r>
            <a:r>
              <a:rPr lang="ru-RU" dirty="0"/>
              <a:t> </a:t>
            </a:r>
            <a:r>
              <a:rPr lang="ru-RU" dirty="0" err="1"/>
              <a:t>жүйенің</a:t>
            </a:r>
            <a:r>
              <a:rPr lang="ru-RU" dirty="0"/>
              <a:t> </a:t>
            </a:r>
            <a:r>
              <a:rPr lang="ru-RU" dirty="0" err="1"/>
              <a:t>тежелуі</a:t>
            </a:r>
            <a:r>
              <a:rPr lang="ru-RU" dirty="0"/>
              <a:t>)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дәрежесі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етіледі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68564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Изотрансплантация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554" y="2819400"/>
            <a:ext cx="4128120" cy="309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3748" y="1415143"/>
            <a:ext cx="6781800" cy="1590187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21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генетикалық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жағынан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бірдей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адамдар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арасындағы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трансплантация (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бір-біріне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ұқсас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егіздер</a:t>
            </a:r>
            <a:r>
              <a:rPr kumimoji="0" lang="ru-RU" altLang="ru-RU" sz="2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)</a:t>
            </a:r>
            <a:r>
              <a:rPr kumimoji="0" lang="ru-RU" alt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17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Ксенотрансплантация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ағзалардың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түрлерінің</a:t>
            </a:r>
            <a:r>
              <a:rPr lang="ru-RU" dirty="0"/>
              <a:t> </a:t>
            </a:r>
            <a:r>
              <a:rPr lang="ru-RU" dirty="0" err="1"/>
              <a:t>шегінде</a:t>
            </a:r>
            <a:r>
              <a:rPr lang="ru-RU" dirty="0"/>
              <a:t> </a:t>
            </a:r>
            <a:r>
              <a:rPr lang="ru-RU" dirty="0" err="1"/>
              <a:t>ағзалар</a:t>
            </a:r>
            <a:r>
              <a:rPr lang="ru-RU" dirty="0"/>
              <a:t> мен </a:t>
            </a:r>
            <a:r>
              <a:rPr lang="ru-RU" dirty="0" err="1"/>
              <a:t>тіндерді</a:t>
            </a:r>
            <a:r>
              <a:rPr lang="ru-RU" dirty="0"/>
              <a:t> </a:t>
            </a:r>
            <a:r>
              <a:rPr lang="ru-RU" dirty="0" err="1"/>
              <a:t>ауыстырып</a:t>
            </a:r>
            <a:r>
              <a:rPr lang="ru-RU" dirty="0"/>
              <a:t> салу (</a:t>
            </a:r>
            <a:r>
              <a:rPr lang="ru-RU" dirty="0" err="1"/>
              <a:t>адамнан</a:t>
            </a:r>
            <a:r>
              <a:rPr lang="ru-RU" dirty="0"/>
              <a:t> – </a:t>
            </a:r>
            <a:r>
              <a:rPr lang="ru-RU" dirty="0" err="1"/>
              <a:t>маймылдан</a:t>
            </a:r>
            <a:r>
              <a:rPr lang="ru-RU" dirty="0"/>
              <a:t>, </a:t>
            </a:r>
            <a:r>
              <a:rPr lang="ru-RU" dirty="0" err="1"/>
              <a:t>тышқаннан</a:t>
            </a:r>
            <a:r>
              <a:rPr lang="ru-RU" dirty="0"/>
              <a:t> – </a:t>
            </a:r>
            <a:r>
              <a:rPr lang="ru-RU" dirty="0" err="1"/>
              <a:t>егеуқұйрықтан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.).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581400"/>
            <a:ext cx="55245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166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458032" cy="490066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Трансплантационды</a:t>
            </a:r>
            <a:r>
              <a:rPr lang="ru-RU" dirty="0" smtClean="0"/>
              <a:t> </a:t>
            </a:r>
            <a:r>
              <a:rPr lang="ru-RU" dirty="0" err="1" smtClean="0"/>
              <a:t>антигендер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104" y="1052736"/>
            <a:ext cx="8064896" cy="5411688"/>
          </a:xfrm>
        </p:spPr>
        <p:txBody>
          <a:bodyPr>
            <a:noAutofit/>
          </a:bodyPr>
          <a:lstStyle/>
          <a:p>
            <a:r>
              <a:rPr lang="ru-RU" sz="2400" dirty="0" err="1"/>
              <a:t>Антигендік-ұқсас</a:t>
            </a:r>
            <a:r>
              <a:rPr lang="ru-RU" sz="2400" dirty="0"/>
              <a:t> </a:t>
            </a:r>
            <a:r>
              <a:rPr lang="ru-RU" sz="2400" dirty="0" err="1" smtClean="0"/>
              <a:t>ұлпалар</a:t>
            </a:r>
            <a:r>
              <a:rPr lang="ru-RU" sz="2400" dirty="0" smtClean="0"/>
              <a:t> </a:t>
            </a:r>
            <a:r>
              <a:rPr lang="ru-RU" sz="2400" dirty="0" err="1" smtClean="0"/>
              <a:t>гистоүйлесімді</a:t>
            </a:r>
            <a:r>
              <a:rPr lang="ru-RU" sz="2400" dirty="0" smtClean="0"/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аталады</a:t>
            </a:r>
            <a:r>
              <a:rPr lang="ru-RU" sz="2400" dirty="0"/>
              <a:t>,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 smtClean="0"/>
              <a:t>қабылдамау</a:t>
            </a:r>
            <a:r>
              <a:rPr lang="ru-RU" sz="2400" dirty="0" smtClean="0"/>
              <a:t> (отторжение) </a:t>
            </a:r>
            <a:r>
              <a:rPr lang="ru-RU" sz="2400" dirty="0" err="1" smtClean="0"/>
              <a:t>иммундық</a:t>
            </a:r>
            <a:r>
              <a:rPr lang="ru-RU" sz="2400" dirty="0" smtClean="0"/>
              <a:t> </a:t>
            </a:r>
            <a:r>
              <a:rPr lang="ru-RU" sz="2400" dirty="0" err="1"/>
              <a:t>реакцияларын</a:t>
            </a:r>
            <a:r>
              <a:rPr lang="ru-RU" sz="2400" dirty="0"/>
              <a:t> </a:t>
            </a:r>
            <a:r>
              <a:rPr lang="ru-RU" sz="2400" dirty="0" err="1"/>
              <a:t>индукцияламайды</a:t>
            </a:r>
            <a:r>
              <a:rPr lang="ru-RU" sz="2400" dirty="0" smtClean="0"/>
              <a:t>.</a:t>
            </a:r>
          </a:p>
          <a:p>
            <a:r>
              <a:rPr lang="ru-RU" sz="2400" dirty="0" err="1"/>
              <a:t>Елеулі</a:t>
            </a:r>
            <a:r>
              <a:rPr lang="ru-RU" sz="2400" dirty="0"/>
              <a:t> </a:t>
            </a:r>
            <a:r>
              <a:rPr lang="ru-RU" sz="2400" dirty="0" err="1"/>
              <a:t>антигендік</a:t>
            </a:r>
            <a:r>
              <a:rPr lang="ru-RU" sz="2400" dirty="0"/>
              <a:t> </a:t>
            </a:r>
            <a:r>
              <a:rPr lang="ru-RU" sz="2400" dirty="0" err="1"/>
              <a:t>айырмашылықтарға</a:t>
            </a:r>
            <a:r>
              <a:rPr lang="ru-RU" sz="2400" dirty="0"/>
              <a:t> </a:t>
            </a:r>
            <a:r>
              <a:rPr lang="ru-RU" sz="2400" dirty="0" err="1"/>
              <a:t>ие</a:t>
            </a:r>
            <a:r>
              <a:rPr lang="ru-RU" sz="2400" dirty="0"/>
              <a:t> </a:t>
            </a:r>
            <a:r>
              <a:rPr lang="ru-RU" sz="2400" dirty="0" err="1" smtClean="0"/>
              <a:t>ұлпалар</a:t>
            </a:r>
            <a:r>
              <a:rPr lang="ru-RU" sz="2400" dirty="0" smtClean="0"/>
              <a:t> </a:t>
            </a:r>
            <a:r>
              <a:rPr lang="ru-RU" sz="2400" dirty="0" err="1" smtClean="0"/>
              <a:t>гистоүйлесімсіз</a:t>
            </a:r>
            <a:r>
              <a:rPr lang="ru-RU" sz="2400" dirty="0" smtClean="0"/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аталады</a:t>
            </a:r>
            <a:r>
              <a:rPr lang="ru-RU" sz="2400" dirty="0"/>
              <a:t>.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қабылдамау</a:t>
            </a:r>
            <a:r>
              <a:rPr lang="ru-RU" sz="2400" dirty="0"/>
              <a:t> (отторжение) </a:t>
            </a:r>
            <a:r>
              <a:rPr lang="ru-RU" sz="2400" dirty="0" err="1" smtClean="0"/>
              <a:t>реакцияларын</a:t>
            </a:r>
            <a:r>
              <a:rPr lang="ru-RU" sz="2400" dirty="0" smtClean="0"/>
              <a:t> </a:t>
            </a:r>
            <a:r>
              <a:rPr lang="ru-RU" sz="2400" dirty="0" err="1" smtClean="0"/>
              <a:t>туындайды</a:t>
            </a:r>
            <a:r>
              <a:rPr lang="ru-RU" sz="2400" dirty="0" smtClean="0"/>
              <a:t>.</a:t>
            </a:r>
          </a:p>
          <a:p>
            <a:r>
              <a:rPr lang="ru-RU" sz="2400" dirty="0" err="1" smtClean="0"/>
              <a:t>Гистоүйлесімділікті</a:t>
            </a:r>
            <a:r>
              <a:rPr lang="ru-RU" sz="2400" dirty="0" smtClean="0"/>
              <a:t> </a:t>
            </a:r>
            <a:r>
              <a:rPr lang="ru-RU" sz="2400" dirty="0" err="1" smtClean="0"/>
              <a:t>анықтайтын</a:t>
            </a:r>
            <a:r>
              <a:rPr lang="ru-RU" sz="2400" dirty="0" smtClean="0"/>
              <a:t> </a:t>
            </a:r>
            <a:r>
              <a:rPr lang="ru-RU" sz="2400" dirty="0" err="1"/>
              <a:t>антигендер</a:t>
            </a:r>
            <a:r>
              <a:rPr lang="ru-RU" sz="2400" dirty="0"/>
              <a:t> </a:t>
            </a:r>
            <a:r>
              <a:rPr lang="ru-RU" sz="2400" dirty="0" smtClean="0"/>
              <a:t>40-тан </a:t>
            </a:r>
            <a:r>
              <a:rPr lang="ru-RU" sz="2400" dirty="0" err="1"/>
              <a:t>астам</a:t>
            </a:r>
            <a:r>
              <a:rPr lang="ru-RU" sz="2400" dirty="0"/>
              <a:t> </a:t>
            </a:r>
            <a:r>
              <a:rPr lang="ru-RU" sz="2400" dirty="0" err="1"/>
              <a:t>түрлі</a:t>
            </a:r>
            <a:r>
              <a:rPr lang="ru-RU" sz="2400" dirty="0"/>
              <a:t> </a:t>
            </a:r>
            <a:r>
              <a:rPr lang="ru-RU" sz="2400" dirty="0" err="1" smtClean="0"/>
              <a:t>локустарда</a:t>
            </a:r>
            <a:r>
              <a:rPr lang="ru-RU" sz="2400" dirty="0" smtClean="0"/>
              <a:t> </a:t>
            </a:r>
            <a:r>
              <a:rPr lang="ru-RU" sz="2400" dirty="0" err="1"/>
              <a:t>кодталған</a:t>
            </a:r>
            <a:r>
              <a:rPr lang="ru-RU" sz="2400" dirty="0"/>
              <a:t>. </a:t>
            </a:r>
            <a:r>
              <a:rPr lang="ru-RU" sz="2400" dirty="0" err="1" smtClean="0"/>
              <a:t>Ең</a:t>
            </a:r>
            <a:r>
              <a:rPr lang="ru-RU" sz="2400" dirty="0" smtClean="0"/>
              <a:t> </a:t>
            </a:r>
            <a:r>
              <a:rPr lang="ru-RU" sz="2400" dirty="0" err="1" smtClean="0"/>
              <a:t>мықты</a:t>
            </a:r>
            <a:r>
              <a:rPr lang="ru-RU" sz="2400" dirty="0" smtClean="0"/>
              <a:t> </a:t>
            </a:r>
            <a:r>
              <a:rPr lang="ru-RU" sz="2400" dirty="0" err="1" smtClean="0"/>
              <a:t>иммундық</a:t>
            </a:r>
            <a:r>
              <a:rPr lang="ru-RU" sz="2400" dirty="0" smtClean="0"/>
              <a:t> </a:t>
            </a:r>
            <a:r>
              <a:rPr lang="ru-RU" sz="2400" dirty="0" err="1" smtClean="0"/>
              <a:t>реакцияларды</a:t>
            </a:r>
            <a:r>
              <a:rPr lang="ru-RU" sz="2400" dirty="0" smtClean="0"/>
              <a:t> </a:t>
            </a:r>
            <a:r>
              <a:rPr lang="ru-RU" sz="2400" dirty="0" err="1" smtClean="0"/>
              <a:t>индуцирлейтін</a:t>
            </a:r>
            <a:r>
              <a:rPr lang="ru-RU" sz="2400" dirty="0" smtClean="0"/>
              <a:t> </a:t>
            </a:r>
            <a:r>
              <a:rPr lang="ru-RU" sz="2400" dirty="0" err="1" smtClean="0"/>
              <a:t>локустар</a:t>
            </a:r>
            <a:r>
              <a:rPr lang="ru-RU" sz="2400" dirty="0"/>
              <a:t>, </a:t>
            </a:r>
            <a:r>
              <a:rPr lang="ru-RU" sz="2400" dirty="0" err="1"/>
              <a:t>ұлпа</a:t>
            </a:r>
            <a:r>
              <a:rPr lang="ru-RU" sz="2400" dirty="0"/>
              <a:t> </a:t>
            </a:r>
            <a:r>
              <a:rPr lang="ru-RU" sz="2400" dirty="0" err="1"/>
              <a:t>сәйкестігінің</a:t>
            </a:r>
            <a:r>
              <a:rPr lang="ru-RU" sz="2400" dirty="0"/>
              <a:t> бас </a:t>
            </a:r>
            <a:r>
              <a:rPr lang="ru-RU" sz="2400" dirty="0" err="1" smtClean="0"/>
              <a:t>жиынында</a:t>
            </a:r>
            <a:r>
              <a:rPr lang="ru-RU" sz="2400" dirty="0" smtClean="0"/>
              <a:t> </a:t>
            </a:r>
            <a:r>
              <a:rPr lang="ru-RU" sz="2400" dirty="0"/>
              <a:t>(МНС</a:t>
            </a:r>
            <a:r>
              <a:rPr lang="ru-RU" sz="2400" dirty="0" smtClean="0"/>
              <a:t>) </a:t>
            </a:r>
            <a:r>
              <a:rPr lang="ru-RU" sz="2400" dirty="0" err="1" smtClean="0"/>
              <a:t>орналасқан</a:t>
            </a:r>
            <a:r>
              <a:rPr lang="ru-RU" sz="2400" dirty="0" smtClean="0"/>
              <a:t>.  </a:t>
            </a:r>
            <a:r>
              <a:rPr lang="ru-RU" sz="2400" dirty="0" err="1" smtClean="0"/>
              <a:t>Адамның</a:t>
            </a:r>
            <a:r>
              <a:rPr lang="ru-RU" sz="2400" dirty="0" smtClean="0"/>
              <a:t> </a:t>
            </a:r>
            <a:r>
              <a:rPr lang="ru-RU" sz="2400" dirty="0" err="1" smtClean="0"/>
              <a:t>бұл</a:t>
            </a:r>
            <a:r>
              <a:rPr lang="ru-RU" sz="2400" dirty="0" smtClean="0"/>
              <a:t> </a:t>
            </a:r>
            <a:r>
              <a:rPr lang="ru-RU" sz="2400" dirty="0" err="1" smtClean="0"/>
              <a:t>жүйесі</a:t>
            </a:r>
            <a:r>
              <a:rPr lang="ru-RU" sz="2400" dirty="0" smtClean="0"/>
              <a:t> HLA-</a:t>
            </a:r>
            <a:r>
              <a:rPr lang="ru-RU" sz="2400" dirty="0" err="1" smtClean="0"/>
              <a:t>жүйе</a:t>
            </a:r>
            <a:r>
              <a:rPr lang="ru-RU" sz="2400" dirty="0" smtClean="0"/>
              <a:t> </a:t>
            </a:r>
            <a:r>
              <a:rPr lang="ru-RU" sz="2400" dirty="0" err="1" smtClean="0"/>
              <a:t>деп</a:t>
            </a:r>
            <a:r>
              <a:rPr lang="ru-RU" sz="2400" dirty="0" smtClean="0"/>
              <a:t> </a:t>
            </a:r>
            <a:r>
              <a:rPr lang="ru-RU" sz="2400" dirty="0" err="1" smtClean="0"/>
              <a:t>аталынған</a:t>
            </a:r>
            <a:r>
              <a:rPr lang="ru-RU" sz="2400" dirty="0" smtClean="0"/>
              <a:t> (</a:t>
            </a:r>
            <a:r>
              <a:rPr lang="ru-RU" sz="2400" dirty="0" err="1" smtClean="0"/>
              <a:t>Адамның</a:t>
            </a:r>
            <a:r>
              <a:rPr lang="ru-RU" sz="2400" dirty="0" smtClean="0"/>
              <a:t> </a:t>
            </a:r>
            <a:r>
              <a:rPr lang="ru-RU" sz="2400" dirty="0" err="1" smtClean="0"/>
              <a:t>лейкоцитарлы</a:t>
            </a:r>
            <a:r>
              <a:rPr lang="ru-RU" sz="2400" dirty="0" smtClean="0"/>
              <a:t> </a:t>
            </a:r>
            <a:r>
              <a:rPr lang="ru-RU" sz="2400" dirty="0" err="1" smtClean="0"/>
              <a:t>антигені</a:t>
            </a:r>
            <a:r>
              <a:rPr lang="ru-RU" sz="2400" dirty="0" smtClean="0"/>
              <a:t>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401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404664"/>
            <a:ext cx="7818072" cy="5843736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000" dirty="0"/>
              <a:t> </a:t>
            </a:r>
            <a:r>
              <a:rPr lang="ru-RU" sz="2000" dirty="0" err="1"/>
              <a:t>Жасушалардағы</a:t>
            </a:r>
            <a:r>
              <a:rPr lang="ru-RU" sz="2000" dirty="0"/>
              <a:t> </a:t>
            </a:r>
            <a:r>
              <a:rPr lang="en-US" sz="2000" dirty="0"/>
              <a:t>HLA </a:t>
            </a:r>
            <a:r>
              <a:rPr lang="ru-RU" sz="2000" dirty="0" err="1"/>
              <a:t>антигендері</a:t>
            </a:r>
            <a:r>
              <a:rPr lang="ru-RU" sz="2000" dirty="0"/>
              <a:t> </a:t>
            </a:r>
            <a:r>
              <a:rPr lang="ru-RU" sz="2000" dirty="0" err="1"/>
              <a:t>екі</a:t>
            </a:r>
            <a:r>
              <a:rPr lang="ru-RU" sz="2000" dirty="0"/>
              <a:t> </a:t>
            </a:r>
            <a:r>
              <a:rPr lang="ru-RU" sz="2000" dirty="0" err="1" smtClean="0"/>
              <a:t>класты</a:t>
            </a:r>
            <a:r>
              <a:rPr lang="ru-RU" sz="2000" dirty="0" smtClean="0"/>
              <a:t> </a:t>
            </a:r>
            <a:r>
              <a:rPr lang="ru-RU" sz="2000" dirty="0" err="1"/>
              <a:t>молекулалармен</a:t>
            </a:r>
            <a:r>
              <a:rPr lang="ru-RU" sz="2000" dirty="0"/>
              <a:t> </a:t>
            </a:r>
            <a:r>
              <a:rPr lang="ru-RU" sz="2000" dirty="0" err="1"/>
              <a:t>ұсынылған</a:t>
            </a:r>
            <a:r>
              <a:rPr lang="ru-RU" sz="2000" dirty="0" smtClean="0"/>
              <a:t>. </a:t>
            </a:r>
            <a:endParaRPr lang="ru-RU" sz="2000" dirty="0"/>
          </a:p>
          <a:p>
            <a:pPr marL="596646" indent="-514350">
              <a:buFont typeface="+mj-lt"/>
              <a:buAutoNum type="arabicPeriod"/>
            </a:pPr>
            <a:r>
              <a:rPr lang="ru-RU" sz="2000" dirty="0"/>
              <a:t>      </a:t>
            </a:r>
            <a:r>
              <a:rPr lang="en-US" sz="2000" dirty="0"/>
              <a:t>HLA-1 </a:t>
            </a:r>
            <a:r>
              <a:rPr lang="ru-RU" sz="2000" dirty="0" err="1" smtClean="0"/>
              <a:t>класының</a:t>
            </a:r>
            <a:r>
              <a:rPr lang="ru-RU" sz="2000" dirty="0" smtClean="0"/>
              <a:t> </a:t>
            </a:r>
            <a:r>
              <a:rPr lang="ru-RU" sz="2000" dirty="0" err="1"/>
              <a:t>молекулалары</a:t>
            </a:r>
            <a:r>
              <a:rPr lang="ru-RU" sz="2000" dirty="0"/>
              <a:t> </a:t>
            </a:r>
            <a:r>
              <a:rPr lang="ru-RU" sz="2000" dirty="0" err="1"/>
              <a:t>ағзаның</a:t>
            </a:r>
            <a:r>
              <a:rPr lang="ru-RU" sz="2000" dirty="0"/>
              <a:t> </a:t>
            </a:r>
            <a:r>
              <a:rPr lang="ru-RU" sz="2000" dirty="0" err="1"/>
              <a:t>ядросы</a:t>
            </a:r>
            <a:r>
              <a:rPr lang="ru-RU" sz="2000" dirty="0"/>
              <a:t> бар </a:t>
            </a:r>
            <a:r>
              <a:rPr lang="ru-RU" sz="2000" dirty="0" err="1"/>
              <a:t>барлық</a:t>
            </a:r>
            <a:r>
              <a:rPr lang="ru-RU" sz="2000" dirty="0"/>
              <a:t> </a:t>
            </a:r>
            <a:r>
              <a:rPr lang="ru-RU" sz="2000" dirty="0" err="1"/>
              <a:t>жасушаларында</a:t>
            </a:r>
            <a:r>
              <a:rPr lang="ru-RU" sz="2000" dirty="0"/>
              <a:t> бар. </a:t>
            </a:r>
            <a:r>
              <a:rPr lang="ru-RU" sz="2000" dirty="0" err="1" smtClean="0"/>
              <a:t>Көбінесе</a:t>
            </a:r>
            <a:r>
              <a:rPr lang="ru-RU" sz="2000" dirty="0" smtClean="0"/>
              <a:t> </a:t>
            </a:r>
            <a:r>
              <a:rPr lang="ru-RU" sz="2000" dirty="0" err="1"/>
              <a:t>олар</a:t>
            </a:r>
            <a:r>
              <a:rPr lang="ru-RU" sz="2000" dirty="0"/>
              <a:t> </a:t>
            </a:r>
            <a:r>
              <a:rPr lang="ru-RU" sz="2000" dirty="0" err="1"/>
              <a:t>лимфоциттерде</a:t>
            </a:r>
            <a:r>
              <a:rPr lang="ru-RU" sz="2000" dirty="0"/>
              <a:t>, </a:t>
            </a:r>
            <a:r>
              <a:rPr lang="ru-RU" sz="2000" dirty="0" err="1"/>
              <a:t>лимфомиелоидты</a:t>
            </a:r>
            <a:r>
              <a:rPr lang="ru-RU" sz="2000" dirty="0"/>
              <a:t> </a:t>
            </a:r>
            <a:r>
              <a:rPr lang="ru-RU" sz="2000" dirty="0" err="1"/>
              <a:t>ағзалардың</a:t>
            </a:r>
            <a:r>
              <a:rPr lang="ru-RU" sz="2000" dirty="0"/>
              <a:t> </a:t>
            </a:r>
            <a:r>
              <a:rPr lang="ru-RU" sz="2000" dirty="0" err="1"/>
              <a:t>жасушаларында</a:t>
            </a:r>
            <a:r>
              <a:rPr lang="ru-RU" sz="2000" dirty="0"/>
              <a:t>, </a:t>
            </a:r>
            <a:r>
              <a:rPr lang="ru-RU" sz="2000" dirty="0" err="1" smtClean="0"/>
              <a:t>аздап</a:t>
            </a:r>
            <a:r>
              <a:rPr lang="ru-RU" sz="2000" dirty="0" smtClean="0"/>
              <a:t> </a:t>
            </a:r>
            <a:r>
              <a:rPr lang="ru-RU" sz="2000" dirty="0" err="1"/>
              <a:t>бауыр</a:t>
            </a:r>
            <a:r>
              <a:rPr lang="ru-RU" sz="2000" dirty="0"/>
              <a:t>, </a:t>
            </a:r>
            <a:r>
              <a:rPr lang="ru-RU" sz="2000" dirty="0" err="1"/>
              <a:t>бүйрек</a:t>
            </a:r>
            <a:r>
              <a:rPr lang="ru-RU" sz="2000" dirty="0"/>
              <a:t>, </a:t>
            </a:r>
            <a:r>
              <a:rPr lang="ru-RU" sz="2000" dirty="0" err="1"/>
              <a:t>өкпе</a:t>
            </a:r>
            <a:r>
              <a:rPr lang="ru-RU" sz="2000" dirty="0"/>
              <a:t> </a:t>
            </a:r>
            <a:r>
              <a:rPr lang="ru-RU" sz="2000" dirty="0" err="1"/>
              <a:t>жасушаларында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sz="2000" dirty="0"/>
              <a:t>. Бас </a:t>
            </a:r>
            <a:r>
              <a:rPr lang="ru-RU" sz="2000" dirty="0" err="1"/>
              <a:t>миында</a:t>
            </a:r>
            <a:r>
              <a:rPr lang="ru-RU" sz="2000" dirty="0"/>
              <a:t> </a:t>
            </a:r>
            <a:r>
              <a:rPr lang="ru-RU" sz="2000" dirty="0" err="1"/>
              <a:t>қаңқа</a:t>
            </a:r>
            <a:r>
              <a:rPr lang="ru-RU" sz="2000" dirty="0"/>
              <a:t> </a:t>
            </a:r>
            <a:r>
              <a:rPr lang="ru-RU" sz="2000" dirty="0" err="1"/>
              <a:t>бұлшық</a:t>
            </a:r>
            <a:r>
              <a:rPr lang="ru-RU" sz="2000" dirty="0"/>
              <a:t> </a:t>
            </a:r>
            <a:r>
              <a:rPr lang="ru-RU" sz="2000" dirty="0" err="1"/>
              <a:t>еті</a:t>
            </a:r>
            <a:r>
              <a:rPr lang="ru-RU" sz="2000" dirty="0"/>
              <a:t>, май </a:t>
            </a:r>
            <a:r>
              <a:rPr lang="ru-RU" sz="2000" dirty="0" err="1"/>
              <a:t>тіндері</a:t>
            </a:r>
            <a:r>
              <a:rPr lang="ru-RU" sz="2000" dirty="0"/>
              <a:t> </a:t>
            </a:r>
            <a:r>
              <a:rPr lang="ru-RU" sz="2000" dirty="0" err="1"/>
              <a:t>салыстырмалы</a:t>
            </a:r>
            <a:r>
              <a:rPr lang="ru-RU" sz="2000" dirty="0"/>
              <a:t> </a:t>
            </a:r>
            <a:r>
              <a:rPr lang="ru-RU" sz="2000" dirty="0" err="1"/>
              <a:t>түрде</a:t>
            </a:r>
            <a:r>
              <a:rPr lang="ru-RU" sz="2000" dirty="0"/>
              <a:t> </a:t>
            </a:r>
            <a:r>
              <a:rPr lang="ru-RU" sz="2000" dirty="0" err="1" smtClean="0"/>
              <a:t>өте</a:t>
            </a:r>
            <a:r>
              <a:rPr lang="ru-RU" sz="2000" dirty="0" smtClean="0"/>
              <a:t> аз</a:t>
            </a:r>
            <a:r>
              <a:rPr lang="ru-RU" sz="2000" dirty="0"/>
              <a:t>. </a:t>
            </a:r>
            <a:r>
              <a:rPr lang="ru-RU" sz="2000" dirty="0" err="1"/>
              <a:t>Эритроциттерде</a:t>
            </a:r>
            <a:r>
              <a:rPr lang="ru-RU" sz="2000" dirty="0"/>
              <a:t>, </a:t>
            </a:r>
            <a:r>
              <a:rPr lang="ru-RU" sz="2000" dirty="0" err="1"/>
              <a:t>трофобласттың</a:t>
            </a:r>
            <a:r>
              <a:rPr lang="ru-RU" sz="2000" dirty="0"/>
              <a:t> ворсин </a:t>
            </a:r>
            <a:r>
              <a:rPr lang="ru-RU" sz="2000" dirty="0" err="1"/>
              <a:t>тәрізді</a:t>
            </a:r>
            <a:r>
              <a:rPr lang="ru-RU" sz="2000" dirty="0"/>
              <a:t> </a:t>
            </a:r>
            <a:r>
              <a:rPr lang="ru-RU" sz="2000" dirty="0" err="1"/>
              <a:t>жасушаларында</a:t>
            </a:r>
            <a:r>
              <a:rPr lang="ru-RU" sz="2000" dirty="0"/>
              <a:t>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молекулалар</a:t>
            </a:r>
            <a:r>
              <a:rPr lang="ru-RU" sz="2000" dirty="0"/>
              <a:t> </a:t>
            </a:r>
            <a:r>
              <a:rPr lang="ru-RU" sz="2000" dirty="0" err="1"/>
              <a:t>мүлдем</a:t>
            </a:r>
            <a:r>
              <a:rPr lang="ru-RU" sz="2000" dirty="0"/>
              <a:t> </a:t>
            </a:r>
            <a:r>
              <a:rPr lang="ru-RU" sz="2000" dirty="0" err="1"/>
              <a:t>экспрессияланбайды</a:t>
            </a:r>
            <a:r>
              <a:rPr lang="ru-RU" sz="2000" dirty="0"/>
              <a:t>. </a:t>
            </a:r>
            <a:r>
              <a:rPr lang="en-US" sz="2000" dirty="0"/>
              <a:t>HLA - 1 </a:t>
            </a:r>
            <a:r>
              <a:rPr lang="ru-RU" sz="2000" dirty="0" err="1"/>
              <a:t>класының</a:t>
            </a:r>
            <a:r>
              <a:rPr lang="ru-RU" sz="2000" dirty="0"/>
              <a:t> </a:t>
            </a:r>
            <a:r>
              <a:rPr lang="ru-RU" sz="2000" dirty="0" err="1"/>
              <a:t>антигендері</a:t>
            </a:r>
            <a:r>
              <a:rPr lang="ru-RU" sz="2000" dirty="0"/>
              <a:t> </a:t>
            </a:r>
            <a:r>
              <a:rPr lang="ru-RU" sz="2000" dirty="0" err="1"/>
              <a:t>цитотоксикалық</a:t>
            </a:r>
            <a:r>
              <a:rPr lang="ru-RU" sz="2000" dirty="0"/>
              <a:t> Т-</a:t>
            </a:r>
            <a:r>
              <a:rPr lang="ru-RU" sz="2000" dirty="0" err="1"/>
              <a:t>лимфоциттердің</a:t>
            </a:r>
            <a:r>
              <a:rPr lang="ru-RU" sz="2000" dirty="0"/>
              <a:t> </a:t>
            </a:r>
            <a:r>
              <a:rPr lang="ru-RU" sz="2000" dirty="0" err="1"/>
              <a:t>индукциясында</a:t>
            </a:r>
            <a:r>
              <a:rPr lang="ru-RU" sz="2000" dirty="0"/>
              <a:t> </a:t>
            </a:r>
            <a:r>
              <a:rPr lang="ru-RU" sz="2000" dirty="0" err="1"/>
              <a:t>шешуші</a:t>
            </a:r>
            <a:r>
              <a:rPr lang="ru-RU" sz="2000" dirty="0"/>
              <a:t> </a:t>
            </a:r>
            <a:r>
              <a:rPr lang="ru-RU" sz="2000" dirty="0" err="1"/>
              <a:t>мәнге</a:t>
            </a:r>
            <a:r>
              <a:rPr lang="ru-RU" sz="2000" dirty="0"/>
              <a:t> </a:t>
            </a:r>
            <a:r>
              <a:rPr lang="ru-RU" sz="2000" dirty="0" err="1"/>
              <a:t>ие</a:t>
            </a:r>
            <a:r>
              <a:rPr lang="ru-RU" sz="2000" dirty="0"/>
              <a:t>, </a:t>
            </a:r>
            <a:r>
              <a:rPr lang="ru-RU" sz="2000" dirty="0" err="1"/>
              <a:t>ағзаның</a:t>
            </a:r>
            <a:r>
              <a:rPr lang="ru-RU" sz="2000" dirty="0"/>
              <a:t> </a:t>
            </a:r>
            <a:r>
              <a:rPr lang="ru-RU" sz="2000" dirty="0" err="1"/>
              <a:t>жасушалық</a:t>
            </a:r>
            <a:r>
              <a:rPr lang="ru-RU" sz="2000" dirty="0"/>
              <a:t> </a:t>
            </a:r>
            <a:r>
              <a:rPr lang="ru-RU" sz="2000" dirty="0" err="1"/>
              <a:t>тұрақтылығын</a:t>
            </a:r>
            <a:r>
              <a:rPr lang="ru-RU" sz="2000" dirty="0"/>
              <a:t> </a:t>
            </a:r>
            <a:r>
              <a:rPr lang="ru-RU" sz="2000" dirty="0" err="1"/>
              <a:t>иммундық</a:t>
            </a:r>
            <a:r>
              <a:rPr lang="ru-RU" sz="2000" dirty="0"/>
              <a:t> </a:t>
            </a:r>
            <a:r>
              <a:rPr lang="ru-RU" sz="2000" dirty="0" err="1"/>
              <a:t>қадағалауды</a:t>
            </a:r>
            <a:r>
              <a:rPr lang="ru-RU" sz="2000" dirty="0"/>
              <a:t> </a:t>
            </a:r>
            <a:r>
              <a:rPr lang="ru-RU" sz="2000" dirty="0" err="1"/>
              <a:t>қамтамасыз</a:t>
            </a:r>
            <a:r>
              <a:rPr lang="ru-RU" sz="2000" dirty="0"/>
              <a:t> </a:t>
            </a:r>
            <a:r>
              <a:rPr lang="ru-RU" sz="2000" dirty="0" err="1"/>
              <a:t>етеді</a:t>
            </a:r>
            <a:r>
              <a:rPr lang="ru-RU" sz="2000" dirty="0" smtClean="0"/>
              <a:t>.</a:t>
            </a:r>
          </a:p>
          <a:p>
            <a:pPr marL="596646" indent="-514350">
              <a:buFont typeface="+mj-lt"/>
              <a:buAutoNum type="arabicPeriod"/>
            </a:pPr>
            <a:r>
              <a:rPr lang="ru-RU" sz="2000" dirty="0" smtClean="0"/>
              <a:t>       </a:t>
            </a:r>
            <a:r>
              <a:rPr lang="en-US" sz="2000" dirty="0"/>
              <a:t>HLA - 2 </a:t>
            </a:r>
            <a:r>
              <a:rPr lang="ru-RU" sz="2000" dirty="0" err="1"/>
              <a:t>класты</a:t>
            </a:r>
            <a:r>
              <a:rPr lang="ru-RU" sz="2000" dirty="0"/>
              <a:t> </a:t>
            </a:r>
            <a:r>
              <a:rPr lang="ru-RU" sz="2000" dirty="0" err="1"/>
              <a:t>антигендері</a:t>
            </a:r>
            <a:r>
              <a:rPr lang="ru-RU" sz="2000" dirty="0"/>
              <a:t> В-</a:t>
            </a:r>
            <a:r>
              <a:rPr lang="ru-RU" sz="2000" dirty="0" err="1"/>
              <a:t>лимфоциттерде</a:t>
            </a:r>
            <a:r>
              <a:rPr lang="ru-RU" sz="2000" dirty="0"/>
              <a:t>, </a:t>
            </a:r>
            <a:r>
              <a:rPr lang="ru-RU" sz="2000" dirty="0" err="1"/>
              <a:t>макрофагаларда</a:t>
            </a:r>
            <a:r>
              <a:rPr lang="ru-RU" sz="2000" dirty="0"/>
              <a:t>, </a:t>
            </a:r>
            <a:r>
              <a:rPr lang="ru-RU" sz="2000" dirty="0" err="1"/>
              <a:t>дендритті</a:t>
            </a:r>
            <a:r>
              <a:rPr lang="ru-RU" sz="2000" dirty="0"/>
              <a:t> </a:t>
            </a:r>
            <a:r>
              <a:rPr lang="ru-RU" sz="2000" dirty="0" err="1"/>
              <a:t>жасушаларда</a:t>
            </a:r>
            <a:r>
              <a:rPr lang="ru-RU" sz="2000" dirty="0"/>
              <a:t>, </a:t>
            </a:r>
            <a:r>
              <a:rPr lang="ru-RU" sz="2000" dirty="0" err="1"/>
              <a:t>тромбоциттерде</a:t>
            </a:r>
            <a:r>
              <a:rPr lang="ru-RU" sz="2000" dirty="0"/>
              <a:t>, </a:t>
            </a:r>
            <a:r>
              <a:rPr lang="ru-RU" sz="2000" dirty="0" err="1"/>
              <a:t>белсендірілген</a:t>
            </a:r>
            <a:r>
              <a:rPr lang="ru-RU" sz="2000" dirty="0"/>
              <a:t> т-</a:t>
            </a:r>
            <a:r>
              <a:rPr lang="ru-RU" sz="2000" dirty="0" err="1"/>
              <a:t>лимфоциттерде</a:t>
            </a:r>
            <a:r>
              <a:rPr lang="ru-RU" sz="2000" dirty="0"/>
              <a:t>, </a:t>
            </a:r>
            <a:r>
              <a:rPr lang="ru-RU" sz="2000" dirty="0" err="1"/>
              <a:t>фибробластарда</a:t>
            </a:r>
            <a:r>
              <a:rPr lang="ru-RU" sz="2000" dirty="0"/>
              <a:t> </a:t>
            </a:r>
            <a:r>
              <a:rPr lang="ru-RU" sz="2000" dirty="0" err="1"/>
              <a:t>анықталады</a:t>
            </a:r>
            <a:r>
              <a:rPr lang="ru-RU" sz="2000" dirty="0"/>
              <a:t>. </a:t>
            </a:r>
            <a:r>
              <a:rPr lang="ru-RU" sz="2000" dirty="0" smtClean="0"/>
              <a:t>2-класты </a:t>
            </a:r>
            <a:r>
              <a:rPr lang="en-US" sz="2000" dirty="0"/>
              <a:t>HLA </a:t>
            </a:r>
            <a:r>
              <a:rPr lang="ru-RU" sz="2000" dirty="0" err="1"/>
              <a:t>антигендері</a:t>
            </a:r>
            <a:r>
              <a:rPr lang="ru-RU" sz="2000" dirty="0"/>
              <a:t> </a:t>
            </a:r>
            <a:r>
              <a:rPr lang="ru-RU" sz="2000" dirty="0" smtClean="0"/>
              <a:t> </a:t>
            </a:r>
            <a:r>
              <a:rPr lang="ru-RU" sz="2000" dirty="0" err="1"/>
              <a:t>иммундық</a:t>
            </a:r>
            <a:r>
              <a:rPr lang="ru-RU" sz="2000" dirty="0"/>
              <a:t> </a:t>
            </a:r>
            <a:r>
              <a:rPr lang="ru-RU" sz="2000" dirty="0" err="1"/>
              <a:t>компетентті</a:t>
            </a:r>
            <a:r>
              <a:rPr lang="ru-RU" sz="2000" dirty="0"/>
              <a:t> </a:t>
            </a:r>
            <a:r>
              <a:rPr lang="ru-RU" sz="2000" dirty="0" err="1"/>
              <a:t>жасушалардың</a:t>
            </a:r>
            <a:r>
              <a:rPr lang="ru-RU" sz="2000" dirty="0"/>
              <a:t> </a:t>
            </a:r>
            <a:r>
              <a:rPr lang="ru-RU" sz="2000" dirty="0" err="1" smtClean="0"/>
              <a:t>жиынтығында</a:t>
            </a:r>
            <a:r>
              <a:rPr lang="ru-RU" sz="2000" dirty="0" smtClean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гуморальді</a:t>
            </a:r>
            <a:r>
              <a:rPr lang="ru-RU" sz="2000" dirty="0"/>
              <a:t> </a:t>
            </a:r>
            <a:r>
              <a:rPr lang="ru-RU" sz="2000" dirty="0" err="1"/>
              <a:t>иммундық</a:t>
            </a:r>
            <a:r>
              <a:rPr lang="ru-RU" sz="2000" dirty="0"/>
              <a:t> </a:t>
            </a:r>
            <a:r>
              <a:rPr lang="ru-RU" sz="2000" dirty="0" err="1"/>
              <a:t>жауаптың</a:t>
            </a:r>
            <a:r>
              <a:rPr lang="ru-RU" sz="2000" dirty="0"/>
              <a:t> </a:t>
            </a:r>
            <a:r>
              <a:rPr lang="ru-RU" sz="2000" dirty="0" err="1"/>
              <a:t>дамуында</a:t>
            </a:r>
            <a:r>
              <a:rPr lang="ru-RU" sz="2000" dirty="0"/>
              <a:t> </a:t>
            </a:r>
            <a:r>
              <a:rPr lang="ru-RU" sz="2000" dirty="0" err="1"/>
              <a:t>шешуші</a:t>
            </a:r>
            <a:r>
              <a:rPr lang="ru-RU" sz="2000" dirty="0"/>
              <a:t> </a:t>
            </a:r>
            <a:r>
              <a:rPr lang="ru-RU" sz="2000" dirty="0" err="1"/>
              <a:t>рөл</a:t>
            </a:r>
            <a:r>
              <a:rPr lang="ru-RU" sz="2000" dirty="0"/>
              <a:t> </a:t>
            </a:r>
            <a:r>
              <a:rPr lang="ru-RU" sz="2000" dirty="0" err="1"/>
              <a:t>атқарады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068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E0DFE3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551</TotalTime>
  <Words>765</Words>
  <Application>Microsoft Office PowerPoint</Application>
  <PresentationFormat>Экран (4:3)</PresentationFormat>
  <Paragraphs>85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Солнцестояние</vt:lpstr>
      <vt:lpstr>Трансплантация механизмі.  Трансплантантты қабылдамау реакциясы.</vt:lpstr>
      <vt:lpstr>Трансплантация</vt:lpstr>
      <vt:lpstr>Презентация PowerPoint</vt:lpstr>
      <vt:lpstr>Аутотрансплантация</vt:lpstr>
      <vt:lpstr>Аллотрансплантация</vt:lpstr>
      <vt:lpstr>Изотрансплантация</vt:lpstr>
      <vt:lpstr>Ксенотрансплантация</vt:lpstr>
      <vt:lpstr>Трансплантационды антигендер</vt:lpstr>
      <vt:lpstr>Презентация PowerPoint</vt:lpstr>
      <vt:lpstr>Трансплантационды иммунитет</vt:lpstr>
      <vt:lpstr>Презентация PowerPoint</vt:lpstr>
      <vt:lpstr>Трансплантационды реакция</vt:lpstr>
      <vt:lpstr>Презентация PowerPoint</vt:lpstr>
      <vt:lpstr>Презентация PowerPoint</vt:lpstr>
      <vt:lpstr>Трансплантатты қабылдамау механизмі</vt:lpstr>
      <vt:lpstr> Трансплантатты бас тартудың жасушалық механизмдері. Аллотрансплангатты басуды қамтамасыз ететін 2 негізгі механизм көрсетілген: көбінесе CD8+ және CD4+ Т аз дәрежеде жүзеге асырылатын цитолиз және жергілікті қабынудың салдарынан трансплантат қоректенуінің бұзылуы.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Механизм трансплантационного иммунитета. Реакция отторжения трансплантата.</dc:title>
  <dc:creator>Марина</dc:creator>
  <cp:lastModifiedBy>Admin</cp:lastModifiedBy>
  <cp:revision>35</cp:revision>
  <dcterms:created xsi:type="dcterms:W3CDTF">2013-03-24T08:56:52Z</dcterms:created>
  <dcterms:modified xsi:type="dcterms:W3CDTF">2020-09-01T16:38:49Z</dcterms:modified>
</cp:coreProperties>
</file>